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Anton" panose="020B0604020202020204" charset="0"/>
      <p:regular r:id="rId19"/>
    </p:embeddedFont>
    <p:embeddedFont>
      <p:font typeface="Calibri" panose="020F0502020204030204" pitchFamily="34" charset="0"/>
      <p:regular r:id="rId20"/>
      <p:bold r:id="rId21"/>
      <p:italic r:id="rId22"/>
      <p:boldItalic r:id="rId23"/>
    </p:embeddedFont>
    <p:embeddedFont>
      <p:font typeface="Canva Sans" panose="020B0604020202020204" charset="0"/>
      <p:regular r:id="rId24"/>
    </p:embeddedFont>
    <p:embeddedFont>
      <p:font typeface="Canva Sans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96990" y="2602204"/>
            <a:ext cx="10733410" cy="1654299"/>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PACKING UP PFAS</a:t>
            </a:r>
          </a:p>
        </p:txBody>
      </p:sp>
      <p:sp>
        <p:nvSpPr>
          <p:cNvPr id="3" name="TextBox 3"/>
          <p:cNvSpPr txBox="1"/>
          <p:nvPr/>
        </p:nvSpPr>
        <p:spPr>
          <a:xfrm>
            <a:off x="1806773" y="4680902"/>
            <a:ext cx="14881027"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Transforming toxic PFAS-polluted clay soil into clean, usable bricks.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33450"/>
            <a:ext cx="8492300"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Business Model: Pie Chart</a:t>
            </a:r>
          </a:p>
        </p:txBody>
      </p:sp>
      <p:pic>
        <p:nvPicPr>
          <p:cNvPr id="3" name="Picture 3"/>
          <p:cNvPicPr>
            <a:picLocks noChangeAspect="1"/>
          </p:cNvPicPr>
          <p:nvPr/>
        </p:nvPicPr>
        <p:blipFill>
          <a:blip r:embed="rId2"/>
          <a:stretch>
            <a:fillRect/>
          </a:stretch>
        </p:blipFill>
        <p:spPr>
          <a:xfrm>
            <a:off x="1658248" y="1207637"/>
            <a:ext cx="14971505" cy="929828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0000" y="0"/>
            <a:ext cx="6858000" cy="10287000"/>
            <a:chOff x="0" y="0"/>
            <a:chExt cx="9144000" cy="13716000"/>
          </a:xfrm>
        </p:grpSpPr>
        <p:sp>
          <p:nvSpPr>
            <p:cNvPr id="3" name="Freeform 3"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a:stretch>
            </a:blipFill>
          </p:spPr>
        </p:sp>
      </p:grpSp>
      <p:grpSp>
        <p:nvGrpSpPr>
          <p:cNvPr id="4" name="Group 4"/>
          <p:cNvGrpSpPr/>
          <p:nvPr/>
        </p:nvGrpSpPr>
        <p:grpSpPr>
          <a:xfrm>
            <a:off x="5404281" y="2225489"/>
            <a:ext cx="900926" cy="900926"/>
            <a:chOff x="0" y="0"/>
            <a:chExt cx="812800" cy="812800"/>
          </a:xfrm>
        </p:grpSpPr>
        <p:sp>
          <p:nvSpPr>
            <p:cNvPr id="5" name="Freeform 5"/>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3"/>
              <a:stretch>
                <a:fillRect t="-3846" b="-3846"/>
              </a:stretch>
            </a:blipFill>
          </p:spPr>
        </p:sp>
      </p:grpSp>
      <p:sp>
        <p:nvSpPr>
          <p:cNvPr id="6" name="TextBox 6"/>
          <p:cNvSpPr txBox="1"/>
          <p:nvPr/>
        </p:nvSpPr>
        <p:spPr>
          <a:xfrm>
            <a:off x="1028700" y="933450"/>
            <a:ext cx="856967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Traction: Proof of Concept</a:t>
            </a:r>
          </a:p>
        </p:txBody>
      </p:sp>
      <p:grpSp>
        <p:nvGrpSpPr>
          <p:cNvPr id="7" name="Group 7"/>
          <p:cNvGrpSpPr/>
          <p:nvPr/>
        </p:nvGrpSpPr>
        <p:grpSpPr>
          <a:xfrm>
            <a:off x="8838858" y="2225489"/>
            <a:ext cx="900926" cy="900926"/>
            <a:chOff x="0" y="0"/>
            <a:chExt cx="812800" cy="812800"/>
          </a:xfrm>
        </p:grpSpPr>
        <p:sp>
          <p:nvSpPr>
            <p:cNvPr id="8" name="Freeform 8"/>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4"/>
              <a:stretch>
                <a:fillRect/>
              </a:stretch>
            </a:blipFill>
          </p:spPr>
        </p:sp>
      </p:grpSp>
      <p:grpSp>
        <p:nvGrpSpPr>
          <p:cNvPr id="9" name="Group 9"/>
          <p:cNvGrpSpPr/>
          <p:nvPr/>
        </p:nvGrpSpPr>
        <p:grpSpPr>
          <a:xfrm>
            <a:off x="1972156" y="2225489"/>
            <a:ext cx="900926" cy="900926"/>
            <a:chOff x="0" y="0"/>
            <a:chExt cx="812800" cy="812800"/>
          </a:xfrm>
        </p:grpSpPr>
        <p:sp>
          <p:nvSpPr>
            <p:cNvPr id="10" name="Freeform 10"/>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5"/>
              <a:stretch>
                <a:fillRect/>
              </a:stretch>
            </a:blipFill>
          </p:spPr>
        </p:sp>
      </p:grpSp>
      <p:sp>
        <p:nvSpPr>
          <p:cNvPr id="11" name="TextBox 11"/>
          <p:cNvSpPr txBox="1"/>
          <p:nvPr/>
        </p:nvSpPr>
        <p:spPr>
          <a:xfrm>
            <a:off x="1273368" y="3245610"/>
            <a:ext cx="2298502"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Clean Bricks</a:t>
            </a:r>
          </a:p>
        </p:txBody>
      </p:sp>
      <p:sp>
        <p:nvSpPr>
          <p:cNvPr id="12" name="TextBox 12"/>
          <p:cNvSpPr txBox="1"/>
          <p:nvPr/>
        </p:nvSpPr>
        <p:spPr>
          <a:xfrm>
            <a:off x="4638670" y="3245610"/>
            <a:ext cx="2432149"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Origin Stamp</a:t>
            </a:r>
          </a:p>
        </p:txBody>
      </p:sp>
      <p:sp>
        <p:nvSpPr>
          <p:cNvPr id="13" name="TextBox 13"/>
          <p:cNvSpPr txBox="1"/>
          <p:nvPr/>
        </p:nvSpPr>
        <p:spPr>
          <a:xfrm>
            <a:off x="7944887" y="3245610"/>
            <a:ext cx="2817614"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PFAS Removed</a:t>
            </a:r>
          </a:p>
        </p:txBody>
      </p:sp>
      <p:sp>
        <p:nvSpPr>
          <p:cNvPr id="14" name="TextBox 14"/>
          <p:cNvSpPr txBox="1"/>
          <p:nvPr/>
        </p:nvSpPr>
        <p:spPr>
          <a:xfrm>
            <a:off x="1273368" y="3893310"/>
            <a:ext cx="2298502" cy="175895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Three polluted clay soils were successfully transformed into clean bricks.</a:t>
            </a:r>
          </a:p>
        </p:txBody>
      </p:sp>
      <p:sp>
        <p:nvSpPr>
          <p:cNvPr id="15" name="TextBox 15"/>
          <p:cNvSpPr txBox="1"/>
          <p:nvPr/>
        </p:nvSpPr>
        <p:spPr>
          <a:xfrm>
            <a:off x="4638670" y="3893310"/>
            <a:ext cx="2298502" cy="1054100"/>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The stamp states the location of origin.</a:t>
            </a:r>
          </a:p>
        </p:txBody>
      </p:sp>
      <p:sp>
        <p:nvSpPr>
          <p:cNvPr id="16" name="TextBox 16"/>
          <p:cNvSpPr txBox="1"/>
          <p:nvPr/>
        </p:nvSpPr>
        <p:spPr>
          <a:xfrm>
            <a:off x="8137619" y="3893310"/>
            <a:ext cx="2298502" cy="701675"/>
          </a:xfrm>
          <a:prstGeom prst="rect">
            <a:avLst/>
          </a:prstGeom>
        </p:spPr>
        <p:txBody>
          <a:bodyPr lIns="0" tIns="0" rIns="0" bIns="0" rtlCol="0" anchor="t">
            <a:spAutoFit/>
          </a:bodyPr>
          <a:lstStyle/>
          <a:p>
            <a:pPr algn="ctr">
              <a:lnSpc>
                <a:spcPts val="2800"/>
              </a:lnSpc>
            </a:pPr>
            <a:r>
              <a:rPr lang="en-US" sz="2000">
                <a:solidFill>
                  <a:srgbClr val="000000"/>
                </a:solidFill>
                <a:latin typeface="Canva Sans"/>
                <a:ea typeface="Canva Sans"/>
                <a:cs typeface="Canva Sans"/>
                <a:sym typeface="Canva Sans"/>
              </a:rPr>
              <a:t>States the amount of PFAS removed.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246370" cy="10287000"/>
            <a:chOff x="0" y="0"/>
            <a:chExt cx="812800" cy="1593725"/>
          </a:xfrm>
        </p:grpSpPr>
        <p:sp>
          <p:nvSpPr>
            <p:cNvPr id="3" name="Freeform 3"/>
            <p:cNvSpPr/>
            <p:nvPr/>
          </p:nvSpPr>
          <p:spPr>
            <a:xfrm>
              <a:off x="0" y="0"/>
              <a:ext cx="812800" cy="1593725"/>
            </a:xfrm>
            <a:custGeom>
              <a:avLst/>
              <a:gdLst/>
              <a:ahLst/>
              <a:cxnLst/>
              <a:rect l="l" t="t" r="r" b="b"/>
              <a:pathLst>
                <a:path w="812800" h="1593725">
                  <a:moveTo>
                    <a:pt x="33940" y="0"/>
                  </a:moveTo>
                  <a:lnTo>
                    <a:pt x="778860" y="0"/>
                  </a:lnTo>
                  <a:cubicBezTo>
                    <a:pt x="797604" y="0"/>
                    <a:pt x="812800" y="15196"/>
                    <a:pt x="812800" y="33940"/>
                  </a:cubicBezTo>
                  <a:lnTo>
                    <a:pt x="812800" y="1559785"/>
                  </a:lnTo>
                  <a:cubicBezTo>
                    <a:pt x="812800" y="1578530"/>
                    <a:pt x="797604" y="1593725"/>
                    <a:pt x="778860" y="1593725"/>
                  </a:cubicBezTo>
                  <a:lnTo>
                    <a:pt x="33940" y="1593725"/>
                  </a:lnTo>
                  <a:cubicBezTo>
                    <a:pt x="15196" y="1593725"/>
                    <a:pt x="0" y="1578530"/>
                    <a:pt x="0" y="1559785"/>
                  </a:cubicBezTo>
                  <a:lnTo>
                    <a:pt x="0" y="33940"/>
                  </a:lnTo>
                  <a:cubicBezTo>
                    <a:pt x="0" y="15196"/>
                    <a:pt x="15196" y="0"/>
                    <a:pt x="33940" y="0"/>
                  </a:cubicBezTo>
                  <a:close/>
                </a:path>
              </a:pathLst>
            </a:custGeom>
            <a:blipFill>
              <a:blip r:embed="rId2"/>
              <a:stretch>
                <a:fillRect l="-96078"/>
              </a:stretch>
            </a:blipFill>
          </p:spPr>
        </p:sp>
      </p:grpSp>
      <p:grpSp>
        <p:nvGrpSpPr>
          <p:cNvPr id="4" name="Group 4"/>
          <p:cNvGrpSpPr/>
          <p:nvPr/>
        </p:nvGrpSpPr>
        <p:grpSpPr>
          <a:xfrm>
            <a:off x="5246370" y="0"/>
            <a:ext cx="5246370" cy="10287000"/>
            <a:chOff x="0" y="0"/>
            <a:chExt cx="812800" cy="1593725"/>
          </a:xfrm>
        </p:grpSpPr>
        <p:sp>
          <p:nvSpPr>
            <p:cNvPr id="5" name="Freeform 5"/>
            <p:cNvSpPr/>
            <p:nvPr/>
          </p:nvSpPr>
          <p:spPr>
            <a:xfrm>
              <a:off x="0" y="0"/>
              <a:ext cx="812800" cy="1593725"/>
            </a:xfrm>
            <a:custGeom>
              <a:avLst/>
              <a:gdLst/>
              <a:ahLst/>
              <a:cxnLst/>
              <a:rect l="l" t="t" r="r" b="b"/>
              <a:pathLst>
                <a:path w="812800" h="1593725">
                  <a:moveTo>
                    <a:pt x="33940" y="0"/>
                  </a:moveTo>
                  <a:lnTo>
                    <a:pt x="778860" y="0"/>
                  </a:lnTo>
                  <a:cubicBezTo>
                    <a:pt x="797604" y="0"/>
                    <a:pt x="812800" y="15196"/>
                    <a:pt x="812800" y="33940"/>
                  </a:cubicBezTo>
                  <a:lnTo>
                    <a:pt x="812800" y="1559785"/>
                  </a:lnTo>
                  <a:cubicBezTo>
                    <a:pt x="812800" y="1578530"/>
                    <a:pt x="797604" y="1593725"/>
                    <a:pt x="778860" y="1593725"/>
                  </a:cubicBezTo>
                  <a:lnTo>
                    <a:pt x="33940" y="1593725"/>
                  </a:lnTo>
                  <a:cubicBezTo>
                    <a:pt x="15196" y="1593725"/>
                    <a:pt x="0" y="1578530"/>
                    <a:pt x="0" y="1559785"/>
                  </a:cubicBezTo>
                  <a:lnTo>
                    <a:pt x="0" y="33940"/>
                  </a:lnTo>
                  <a:cubicBezTo>
                    <a:pt x="0" y="15196"/>
                    <a:pt x="15196" y="0"/>
                    <a:pt x="33940" y="0"/>
                  </a:cubicBezTo>
                  <a:close/>
                </a:path>
              </a:pathLst>
            </a:custGeom>
            <a:blipFill>
              <a:blip r:embed="rId3"/>
              <a:stretch>
                <a:fillRect l="-52647" r="-43430"/>
              </a:stretch>
            </a:blipFill>
          </p:spPr>
        </p:sp>
      </p:grpSp>
      <p:grpSp>
        <p:nvGrpSpPr>
          <p:cNvPr id="6" name="Group 6"/>
          <p:cNvGrpSpPr/>
          <p:nvPr/>
        </p:nvGrpSpPr>
        <p:grpSpPr>
          <a:xfrm>
            <a:off x="10492740" y="0"/>
            <a:ext cx="5246370" cy="10287000"/>
            <a:chOff x="0" y="0"/>
            <a:chExt cx="812800" cy="1593725"/>
          </a:xfrm>
        </p:grpSpPr>
        <p:sp>
          <p:nvSpPr>
            <p:cNvPr id="7" name="Freeform 7"/>
            <p:cNvSpPr/>
            <p:nvPr/>
          </p:nvSpPr>
          <p:spPr>
            <a:xfrm>
              <a:off x="0" y="0"/>
              <a:ext cx="812800" cy="1593725"/>
            </a:xfrm>
            <a:custGeom>
              <a:avLst/>
              <a:gdLst/>
              <a:ahLst/>
              <a:cxnLst/>
              <a:rect l="l" t="t" r="r" b="b"/>
              <a:pathLst>
                <a:path w="812800" h="1593725">
                  <a:moveTo>
                    <a:pt x="33940" y="0"/>
                  </a:moveTo>
                  <a:lnTo>
                    <a:pt x="778860" y="0"/>
                  </a:lnTo>
                  <a:cubicBezTo>
                    <a:pt x="797604" y="0"/>
                    <a:pt x="812800" y="15196"/>
                    <a:pt x="812800" y="33940"/>
                  </a:cubicBezTo>
                  <a:lnTo>
                    <a:pt x="812800" y="1559785"/>
                  </a:lnTo>
                  <a:cubicBezTo>
                    <a:pt x="812800" y="1578530"/>
                    <a:pt x="797604" y="1593725"/>
                    <a:pt x="778860" y="1593725"/>
                  </a:cubicBezTo>
                  <a:lnTo>
                    <a:pt x="33940" y="1593725"/>
                  </a:lnTo>
                  <a:cubicBezTo>
                    <a:pt x="15196" y="1593725"/>
                    <a:pt x="0" y="1578530"/>
                    <a:pt x="0" y="1559785"/>
                  </a:cubicBezTo>
                  <a:lnTo>
                    <a:pt x="0" y="33940"/>
                  </a:lnTo>
                  <a:cubicBezTo>
                    <a:pt x="0" y="15196"/>
                    <a:pt x="15196" y="0"/>
                    <a:pt x="33940" y="0"/>
                  </a:cubicBezTo>
                  <a:close/>
                </a:path>
              </a:pathLst>
            </a:custGeom>
            <a:blipFill>
              <a:blip r:embed="rId4"/>
              <a:stretch>
                <a:fillRect l="-48039" r="-48039"/>
              </a:stretch>
            </a:blipFill>
          </p:spPr>
        </p:sp>
      </p:grpSp>
      <p:grpSp>
        <p:nvGrpSpPr>
          <p:cNvPr id="8" name="Group 8"/>
          <p:cNvGrpSpPr/>
          <p:nvPr/>
        </p:nvGrpSpPr>
        <p:grpSpPr>
          <a:xfrm>
            <a:off x="15739110" y="0"/>
            <a:ext cx="5246370" cy="10287000"/>
            <a:chOff x="0" y="0"/>
            <a:chExt cx="812800" cy="1593725"/>
          </a:xfrm>
        </p:grpSpPr>
        <p:sp>
          <p:nvSpPr>
            <p:cNvPr id="9" name="Freeform 9"/>
            <p:cNvSpPr/>
            <p:nvPr/>
          </p:nvSpPr>
          <p:spPr>
            <a:xfrm>
              <a:off x="0" y="0"/>
              <a:ext cx="812800" cy="1593725"/>
            </a:xfrm>
            <a:custGeom>
              <a:avLst/>
              <a:gdLst/>
              <a:ahLst/>
              <a:cxnLst/>
              <a:rect l="l" t="t" r="r" b="b"/>
              <a:pathLst>
                <a:path w="812800" h="1593725">
                  <a:moveTo>
                    <a:pt x="33940" y="0"/>
                  </a:moveTo>
                  <a:lnTo>
                    <a:pt x="778860" y="0"/>
                  </a:lnTo>
                  <a:cubicBezTo>
                    <a:pt x="797604" y="0"/>
                    <a:pt x="812800" y="15196"/>
                    <a:pt x="812800" y="33940"/>
                  </a:cubicBezTo>
                  <a:lnTo>
                    <a:pt x="812800" y="1559785"/>
                  </a:lnTo>
                  <a:cubicBezTo>
                    <a:pt x="812800" y="1578530"/>
                    <a:pt x="797604" y="1593725"/>
                    <a:pt x="778860" y="1593725"/>
                  </a:cubicBezTo>
                  <a:lnTo>
                    <a:pt x="33940" y="1593725"/>
                  </a:lnTo>
                  <a:cubicBezTo>
                    <a:pt x="15196" y="1593725"/>
                    <a:pt x="0" y="1578530"/>
                    <a:pt x="0" y="1559785"/>
                  </a:cubicBezTo>
                  <a:lnTo>
                    <a:pt x="0" y="33940"/>
                  </a:lnTo>
                  <a:cubicBezTo>
                    <a:pt x="0" y="15196"/>
                    <a:pt x="15196" y="0"/>
                    <a:pt x="33940" y="0"/>
                  </a:cubicBezTo>
                  <a:close/>
                </a:path>
              </a:pathLst>
            </a:custGeom>
            <a:blipFill>
              <a:blip r:embed="rId5"/>
              <a:stretch>
                <a:fillRect l="-83371" r="-12707"/>
              </a:stretch>
            </a:blipFill>
          </p:spPr>
        </p:sp>
      </p:grpSp>
      <p:sp>
        <p:nvSpPr>
          <p:cNvPr id="10" name="TextBox 10"/>
          <p:cNvSpPr txBox="1"/>
          <p:nvPr/>
        </p:nvSpPr>
        <p:spPr>
          <a:xfrm>
            <a:off x="408715" y="3921125"/>
            <a:ext cx="8722072" cy="1533525"/>
          </a:xfrm>
          <a:prstGeom prst="rect">
            <a:avLst/>
          </a:prstGeom>
        </p:spPr>
        <p:txBody>
          <a:bodyPr lIns="0" tIns="0" rIns="0" bIns="0" rtlCol="0" anchor="t">
            <a:spAutoFit/>
          </a:bodyPr>
          <a:lstStyle/>
          <a:p>
            <a:pPr algn="ctr">
              <a:lnSpc>
                <a:spcPts val="12599"/>
              </a:lnSpc>
            </a:pPr>
            <a:r>
              <a:rPr lang="en-US" sz="9000" b="1">
                <a:solidFill>
                  <a:srgbClr val="FDECEB"/>
                </a:solidFill>
                <a:latin typeface="Canva Sans Bold"/>
                <a:ea typeface="Canva Sans Bold"/>
                <a:cs typeface="Canva Sans Bold"/>
                <a:sym typeface="Canva Sans Bold"/>
              </a:rPr>
              <a:t>OUR PROJECTS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0000"/>
            </a:blip>
            <a:stretch>
              <a:fillRect t="-7777" b="-7777"/>
            </a:stretch>
          </a:blipFill>
        </p:spPr>
      </p:sp>
      <p:grpSp>
        <p:nvGrpSpPr>
          <p:cNvPr id="3" name="Group 3"/>
          <p:cNvGrpSpPr/>
          <p:nvPr/>
        </p:nvGrpSpPr>
        <p:grpSpPr>
          <a:xfrm>
            <a:off x="768426" y="457200"/>
            <a:ext cx="16751147" cy="9392625"/>
            <a:chOff x="0" y="0"/>
            <a:chExt cx="22334863" cy="12523500"/>
          </a:xfrm>
        </p:grpSpPr>
        <p:sp>
          <p:nvSpPr>
            <p:cNvPr id="4" name="Freeform 4"/>
            <p:cNvSpPr/>
            <p:nvPr/>
          </p:nvSpPr>
          <p:spPr>
            <a:xfrm>
              <a:off x="0" y="1827682"/>
              <a:ext cx="8093616" cy="10695819"/>
            </a:xfrm>
            <a:custGeom>
              <a:avLst/>
              <a:gdLst/>
              <a:ahLst/>
              <a:cxnLst/>
              <a:rect l="l" t="t" r="r" b="b"/>
              <a:pathLst>
                <a:path w="8093616" h="10695819">
                  <a:moveTo>
                    <a:pt x="0" y="0"/>
                  </a:moveTo>
                  <a:lnTo>
                    <a:pt x="8093616" y="0"/>
                  </a:lnTo>
                  <a:lnTo>
                    <a:pt x="8093616" y="10695818"/>
                  </a:lnTo>
                  <a:lnTo>
                    <a:pt x="0" y="106958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633913" y="480626"/>
              <a:ext cx="8036037" cy="7699984"/>
            </a:xfrm>
            <a:custGeom>
              <a:avLst/>
              <a:gdLst/>
              <a:ahLst/>
              <a:cxnLst/>
              <a:rect l="l" t="t" r="r" b="b"/>
              <a:pathLst>
                <a:path w="8036037" h="7699984">
                  <a:moveTo>
                    <a:pt x="0" y="0"/>
                  </a:moveTo>
                  <a:lnTo>
                    <a:pt x="8036037" y="0"/>
                  </a:lnTo>
                  <a:lnTo>
                    <a:pt x="8036037" y="7699984"/>
                  </a:lnTo>
                  <a:lnTo>
                    <a:pt x="0" y="76999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8466650" y="8500631"/>
              <a:ext cx="13868213" cy="2232037"/>
            </a:xfrm>
            <a:prstGeom prst="rect">
              <a:avLst/>
            </a:prstGeom>
          </p:spPr>
          <p:txBody>
            <a:bodyPr lIns="0" tIns="0" rIns="0" bIns="0" rtlCol="0" anchor="t">
              <a:spAutoFit/>
            </a:bodyPr>
            <a:lstStyle/>
            <a:p>
              <a:pPr algn="l">
                <a:lnSpc>
                  <a:spcPts val="4518"/>
                </a:lnSpc>
              </a:pPr>
              <a:r>
                <a:rPr lang="en-US" sz="3227">
                  <a:solidFill>
                    <a:srgbClr val="000000"/>
                  </a:solidFill>
                  <a:latin typeface="Canva Sans"/>
                  <a:ea typeface="Canva Sans"/>
                  <a:cs typeface="Canva Sans"/>
                  <a:sym typeface="Canva Sans"/>
                </a:rPr>
                <a:t>We're seeking funding to expand our solution. Transform toxic clay into valuable resources, paving the way for a cleaner future.</a:t>
              </a:r>
            </a:p>
          </p:txBody>
        </p:sp>
        <p:sp>
          <p:nvSpPr>
            <p:cNvPr id="7" name="TextBox 7"/>
            <p:cNvSpPr txBox="1"/>
            <p:nvPr/>
          </p:nvSpPr>
          <p:spPr>
            <a:xfrm>
              <a:off x="347032" y="-152400"/>
              <a:ext cx="6436400" cy="1773766"/>
            </a:xfrm>
            <a:prstGeom prst="rect">
              <a:avLst/>
            </a:prstGeom>
          </p:spPr>
          <p:txBody>
            <a:bodyPr lIns="0" tIns="0" rIns="0" bIns="0" rtlCol="0" anchor="t">
              <a:spAutoFit/>
            </a:bodyPr>
            <a:lstStyle/>
            <a:p>
              <a:pPr algn="ctr">
                <a:lnSpc>
                  <a:spcPts val="11200"/>
                </a:lnSpc>
              </a:pPr>
              <a:r>
                <a:rPr lang="en-US" sz="8000" b="1">
                  <a:solidFill>
                    <a:srgbClr val="000000"/>
                  </a:solidFill>
                  <a:latin typeface="Canva Sans Bold"/>
                  <a:ea typeface="Canva Sans Bold"/>
                  <a:cs typeface="Canva Sans Bold"/>
                  <a:sym typeface="Canva Sans Bold"/>
                </a:rPr>
                <a:t>Our Aim:</a:t>
              </a:r>
            </a:p>
          </p:txBody>
        </p:sp>
        <p:sp>
          <p:nvSpPr>
            <p:cNvPr id="8" name="TextBox 8"/>
            <p:cNvSpPr txBox="1"/>
            <p:nvPr/>
          </p:nvSpPr>
          <p:spPr>
            <a:xfrm>
              <a:off x="9399267" y="2643212"/>
              <a:ext cx="6505329" cy="2214034"/>
            </a:xfrm>
            <a:prstGeom prst="rect">
              <a:avLst/>
            </a:prstGeom>
          </p:spPr>
          <p:txBody>
            <a:bodyPr lIns="0" tIns="0" rIns="0" bIns="0" rtlCol="0" anchor="t">
              <a:spAutoFit/>
            </a:bodyPr>
            <a:lstStyle/>
            <a:p>
              <a:pPr algn="ctr">
                <a:lnSpc>
                  <a:spcPts val="13999"/>
                </a:lnSpc>
              </a:pPr>
              <a:r>
                <a:rPr lang="en-US" sz="9999" b="1">
                  <a:solidFill>
                    <a:srgbClr val="000000"/>
                  </a:solidFill>
                  <a:latin typeface="Canva Sans Bold"/>
                  <a:ea typeface="Canva Sans Bold"/>
                  <a:cs typeface="Canva Sans Bold"/>
                  <a:sym typeface="Canva Sans Bold"/>
                </a:rPr>
                <a:t>100K</a:t>
              </a:r>
            </a:p>
          </p:txBody>
        </p:sp>
        <p:sp>
          <p:nvSpPr>
            <p:cNvPr id="9" name="TextBox 9"/>
            <p:cNvSpPr txBox="1"/>
            <p:nvPr/>
          </p:nvSpPr>
          <p:spPr>
            <a:xfrm>
              <a:off x="10381210" y="4488574"/>
              <a:ext cx="5019546" cy="1204383"/>
            </a:xfrm>
            <a:prstGeom prst="rect">
              <a:avLst/>
            </a:prstGeom>
          </p:spPr>
          <p:txBody>
            <a:bodyPr lIns="0" tIns="0" rIns="0" bIns="0" rtlCol="0" anchor="t">
              <a:spAutoFit/>
            </a:bodyPr>
            <a:lstStyle/>
            <a:p>
              <a:pPr algn="ctr">
                <a:lnSpc>
                  <a:spcPts val="7699"/>
                </a:lnSpc>
              </a:pPr>
              <a:r>
                <a:rPr lang="en-US" sz="5499" b="1">
                  <a:solidFill>
                    <a:srgbClr val="000000"/>
                  </a:solidFill>
                  <a:latin typeface="Canva Sans Bold"/>
                  <a:ea typeface="Canva Sans Bold"/>
                  <a:cs typeface="Canva Sans Bold"/>
                  <a:sym typeface="Canva Sans Bold"/>
                </a:rPr>
                <a:t>BRICKS</a:t>
              </a:r>
            </a:p>
          </p:txBody>
        </p:sp>
        <p:sp>
          <p:nvSpPr>
            <p:cNvPr id="10" name="TextBox 10"/>
            <p:cNvSpPr txBox="1"/>
            <p:nvPr/>
          </p:nvSpPr>
          <p:spPr>
            <a:xfrm>
              <a:off x="10381210" y="5578657"/>
              <a:ext cx="5019546" cy="1333500"/>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Annually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577951" y="-585059"/>
            <a:ext cx="14017231" cy="11457117"/>
          </a:xfrm>
          <a:prstGeom prst="rect">
            <a:avLst/>
          </a:prstGeom>
        </p:spPr>
      </p:pic>
      <p:sp>
        <p:nvSpPr>
          <p:cNvPr id="3" name="TextBox 3"/>
          <p:cNvSpPr txBox="1"/>
          <p:nvPr/>
        </p:nvSpPr>
        <p:spPr>
          <a:xfrm>
            <a:off x="323369" y="4237355"/>
            <a:ext cx="3358009" cy="1028700"/>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OUR ASK</a:t>
            </a:r>
          </a:p>
        </p:txBody>
      </p:sp>
      <p:grpSp>
        <p:nvGrpSpPr>
          <p:cNvPr id="4" name="Group 4"/>
          <p:cNvGrpSpPr/>
          <p:nvPr/>
        </p:nvGrpSpPr>
        <p:grpSpPr>
          <a:xfrm>
            <a:off x="7176541" y="3176041"/>
            <a:ext cx="3934918" cy="3934918"/>
            <a:chOff x="0" y="0"/>
            <a:chExt cx="5246558" cy="5246558"/>
          </a:xfrm>
        </p:grpSpPr>
        <p:grpSp>
          <p:nvGrpSpPr>
            <p:cNvPr id="5" name="Group 5"/>
            <p:cNvGrpSpPr/>
            <p:nvPr/>
          </p:nvGrpSpPr>
          <p:grpSpPr>
            <a:xfrm>
              <a:off x="0" y="0"/>
              <a:ext cx="5246558" cy="524655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 name="TextBox 7"/>
              <p:cNvSpPr txBox="1"/>
              <p:nvPr/>
            </p:nvSpPr>
            <p:spPr>
              <a:xfrm>
                <a:off x="76200" y="19050"/>
                <a:ext cx="660400" cy="717550"/>
              </a:xfrm>
              <a:prstGeom prst="rect">
                <a:avLst/>
              </a:prstGeom>
            </p:spPr>
            <p:txBody>
              <a:bodyPr lIns="60714" tIns="60714" rIns="60714" bIns="60714" rtlCol="0" anchor="ctr"/>
              <a:lstStyle/>
              <a:p>
                <a:pPr algn="ctr">
                  <a:lnSpc>
                    <a:spcPts val="3500"/>
                  </a:lnSpc>
                </a:pPr>
                <a:endParaRPr/>
              </a:p>
            </p:txBody>
          </p:sp>
        </p:grpSp>
        <p:sp>
          <p:nvSpPr>
            <p:cNvPr id="8" name="TextBox 8"/>
            <p:cNvSpPr txBox="1"/>
            <p:nvPr/>
          </p:nvSpPr>
          <p:spPr>
            <a:xfrm>
              <a:off x="1968855" y="843695"/>
              <a:ext cx="1386610" cy="940428"/>
            </a:xfrm>
            <a:prstGeom prst="rect">
              <a:avLst/>
            </a:prstGeom>
          </p:spPr>
          <p:txBody>
            <a:bodyPr wrap="square" lIns="0" tIns="0" rIns="0" bIns="0" rtlCol="0" anchor="t">
              <a:spAutoFit/>
            </a:bodyPr>
            <a:lstStyle/>
            <a:p>
              <a:pPr algn="ctr">
                <a:lnSpc>
                  <a:spcPts val="5486"/>
                </a:lnSpc>
              </a:pPr>
              <a:r>
                <a:rPr lang="en-US" sz="3918" b="1" dirty="0">
                  <a:solidFill>
                    <a:srgbClr val="000000"/>
                  </a:solidFill>
                  <a:latin typeface="Canva Sans Bold"/>
                  <a:ea typeface="Canva Sans Bold"/>
                  <a:cs typeface="Canva Sans Bold"/>
                  <a:sym typeface="Canva Sans Bold"/>
                </a:rPr>
                <a:t>5M</a:t>
              </a:r>
            </a:p>
          </p:txBody>
        </p:sp>
        <p:sp>
          <p:nvSpPr>
            <p:cNvPr id="9" name="TextBox 9"/>
            <p:cNvSpPr txBox="1"/>
            <p:nvPr/>
          </p:nvSpPr>
          <p:spPr>
            <a:xfrm>
              <a:off x="1891091" y="1677472"/>
              <a:ext cx="1646588" cy="530060"/>
            </a:xfrm>
            <a:prstGeom prst="rect">
              <a:avLst/>
            </a:prstGeom>
          </p:spPr>
          <p:txBody>
            <a:bodyPr wrap="square" lIns="0" tIns="0" rIns="0" bIns="0" rtlCol="0" anchor="t">
              <a:spAutoFit/>
            </a:bodyPr>
            <a:lstStyle/>
            <a:p>
              <a:pPr algn="ctr">
                <a:lnSpc>
                  <a:spcPts val="3059"/>
                </a:lnSpc>
              </a:pPr>
              <a:r>
                <a:rPr lang="en-US" sz="2185" b="1" dirty="0">
                  <a:solidFill>
                    <a:srgbClr val="000000"/>
                  </a:solidFill>
                  <a:latin typeface="Canva Sans Bold"/>
                  <a:ea typeface="Canva Sans Bold"/>
                  <a:cs typeface="Canva Sans Bold"/>
                  <a:sym typeface="Canva Sans Bold"/>
                </a:rPr>
                <a:t>Funding</a:t>
              </a:r>
            </a:p>
          </p:txBody>
        </p:sp>
        <p:sp>
          <p:nvSpPr>
            <p:cNvPr id="10" name="TextBox 10"/>
            <p:cNvSpPr txBox="1"/>
            <p:nvPr/>
          </p:nvSpPr>
          <p:spPr>
            <a:xfrm>
              <a:off x="738226" y="2369093"/>
              <a:ext cx="3770107" cy="1957570"/>
            </a:xfrm>
            <a:prstGeom prst="rect">
              <a:avLst/>
            </a:prstGeom>
          </p:spPr>
          <p:txBody>
            <a:bodyPr lIns="0" tIns="0" rIns="0" bIns="0" rtlCol="0" anchor="t">
              <a:spAutoFit/>
            </a:bodyPr>
            <a:lstStyle/>
            <a:p>
              <a:pPr algn="l">
                <a:lnSpc>
                  <a:spcPts val="2367"/>
                </a:lnSpc>
              </a:pPr>
              <a:r>
                <a:rPr lang="en-US" sz="1690">
                  <a:solidFill>
                    <a:srgbClr val="000000"/>
                  </a:solidFill>
                  <a:latin typeface="Canva Sans"/>
                  <a:ea typeface="Canva Sans"/>
                  <a:cs typeface="Canva Sans"/>
                  <a:sym typeface="Canva Sans"/>
                </a:rPr>
                <a:t>Requesting Ksh. 5M for scaling innovation, including equipment, research and development.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522357" y="255306"/>
            <a:ext cx="17243286" cy="10973967"/>
          </a:xfrm>
          <a:prstGeom prst="rect">
            <a:avLst/>
          </a:prstGeom>
        </p:spPr>
      </p:pic>
      <p:sp>
        <p:nvSpPr>
          <p:cNvPr id="3" name="TextBox 3"/>
          <p:cNvSpPr txBox="1"/>
          <p:nvPr/>
        </p:nvSpPr>
        <p:spPr>
          <a:xfrm>
            <a:off x="1028700" y="544513"/>
            <a:ext cx="15837247" cy="863600"/>
          </a:xfrm>
          <a:prstGeom prst="rect">
            <a:avLst/>
          </a:prstGeom>
        </p:spPr>
        <p:txBody>
          <a:bodyPr lIns="0" tIns="0" rIns="0" bIns="0" rtlCol="0" anchor="t">
            <a:spAutoFit/>
          </a:bodyPr>
          <a:lstStyle/>
          <a:p>
            <a:pPr algn="ctr">
              <a:lnSpc>
                <a:spcPts val="7000"/>
              </a:lnSpc>
            </a:pPr>
            <a:r>
              <a:rPr lang="en-US" sz="5000" b="1">
                <a:solidFill>
                  <a:srgbClr val="000000"/>
                </a:solidFill>
                <a:latin typeface="Canva Sans Bold"/>
                <a:ea typeface="Canva Sans Bold"/>
                <a:cs typeface="Canva Sans Bold"/>
                <a:sym typeface="Canva Sans Bold"/>
              </a:rPr>
              <a:t>Revenue Growth Trend (2021-2024 Financial Years)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3275" y="2864102"/>
            <a:ext cx="3035052" cy="3088824"/>
            <a:chOff x="0" y="0"/>
            <a:chExt cx="749817" cy="763101"/>
          </a:xfrm>
        </p:grpSpPr>
        <p:sp>
          <p:nvSpPr>
            <p:cNvPr id="3" name="Freeform 3"/>
            <p:cNvSpPr/>
            <p:nvPr/>
          </p:nvSpPr>
          <p:spPr>
            <a:xfrm>
              <a:off x="0" y="0"/>
              <a:ext cx="749817" cy="763101"/>
            </a:xfrm>
            <a:custGeom>
              <a:avLst/>
              <a:gdLst/>
              <a:ahLst/>
              <a:cxnLst/>
              <a:rect l="l" t="t" r="r" b="b"/>
              <a:pathLst>
                <a:path w="749817" h="763101">
                  <a:moveTo>
                    <a:pt x="0" y="0"/>
                  </a:moveTo>
                  <a:lnTo>
                    <a:pt x="749817" y="0"/>
                  </a:lnTo>
                  <a:lnTo>
                    <a:pt x="749817" y="763101"/>
                  </a:lnTo>
                  <a:lnTo>
                    <a:pt x="0" y="763101"/>
                  </a:lnTo>
                  <a:close/>
                </a:path>
              </a:pathLst>
            </a:custGeom>
            <a:blipFill>
              <a:blip r:embed="rId2"/>
              <a:stretch>
                <a:fillRect l="-885" r="-885"/>
              </a:stretch>
            </a:blipFill>
          </p:spPr>
        </p:sp>
      </p:grpSp>
      <p:grpSp>
        <p:nvGrpSpPr>
          <p:cNvPr id="4" name="Group 4"/>
          <p:cNvGrpSpPr/>
          <p:nvPr/>
        </p:nvGrpSpPr>
        <p:grpSpPr>
          <a:xfrm>
            <a:off x="4962743" y="2839254"/>
            <a:ext cx="3132711" cy="3188214"/>
            <a:chOff x="0" y="0"/>
            <a:chExt cx="749817" cy="763101"/>
          </a:xfrm>
        </p:grpSpPr>
        <p:sp>
          <p:nvSpPr>
            <p:cNvPr id="5" name="Freeform 5"/>
            <p:cNvSpPr/>
            <p:nvPr/>
          </p:nvSpPr>
          <p:spPr>
            <a:xfrm>
              <a:off x="0" y="0"/>
              <a:ext cx="749817" cy="763101"/>
            </a:xfrm>
            <a:custGeom>
              <a:avLst/>
              <a:gdLst/>
              <a:ahLst/>
              <a:cxnLst/>
              <a:rect l="l" t="t" r="r" b="b"/>
              <a:pathLst>
                <a:path w="749817" h="763101">
                  <a:moveTo>
                    <a:pt x="0" y="0"/>
                  </a:moveTo>
                  <a:lnTo>
                    <a:pt x="749817" y="0"/>
                  </a:lnTo>
                  <a:lnTo>
                    <a:pt x="749817" y="763101"/>
                  </a:lnTo>
                  <a:lnTo>
                    <a:pt x="0" y="763101"/>
                  </a:lnTo>
                  <a:close/>
                </a:path>
              </a:pathLst>
            </a:custGeom>
            <a:blipFill>
              <a:blip r:embed="rId2"/>
              <a:stretch>
                <a:fillRect l="-885" r="-885"/>
              </a:stretch>
            </a:blipFill>
          </p:spPr>
        </p:sp>
      </p:grpSp>
      <p:grpSp>
        <p:nvGrpSpPr>
          <p:cNvPr id="6" name="Group 6"/>
          <p:cNvGrpSpPr/>
          <p:nvPr/>
        </p:nvGrpSpPr>
        <p:grpSpPr>
          <a:xfrm>
            <a:off x="9761636" y="2839254"/>
            <a:ext cx="3083882" cy="3138519"/>
            <a:chOff x="0" y="0"/>
            <a:chExt cx="749817" cy="763101"/>
          </a:xfrm>
        </p:grpSpPr>
        <p:sp>
          <p:nvSpPr>
            <p:cNvPr id="7" name="Freeform 7"/>
            <p:cNvSpPr/>
            <p:nvPr/>
          </p:nvSpPr>
          <p:spPr>
            <a:xfrm>
              <a:off x="0" y="0"/>
              <a:ext cx="749817" cy="763101"/>
            </a:xfrm>
            <a:custGeom>
              <a:avLst/>
              <a:gdLst/>
              <a:ahLst/>
              <a:cxnLst/>
              <a:rect l="l" t="t" r="r" b="b"/>
              <a:pathLst>
                <a:path w="749817" h="763101">
                  <a:moveTo>
                    <a:pt x="0" y="0"/>
                  </a:moveTo>
                  <a:lnTo>
                    <a:pt x="749817" y="0"/>
                  </a:lnTo>
                  <a:lnTo>
                    <a:pt x="749817" y="763101"/>
                  </a:lnTo>
                  <a:lnTo>
                    <a:pt x="0" y="763101"/>
                  </a:lnTo>
                  <a:close/>
                </a:path>
              </a:pathLst>
            </a:custGeom>
            <a:blipFill>
              <a:blip r:embed="rId2"/>
              <a:stretch>
                <a:fillRect l="-885" r="-885"/>
              </a:stretch>
            </a:blipFill>
          </p:spPr>
        </p:sp>
      </p:grpSp>
      <p:grpSp>
        <p:nvGrpSpPr>
          <p:cNvPr id="8" name="Group 8"/>
          <p:cNvGrpSpPr/>
          <p:nvPr/>
        </p:nvGrpSpPr>
        <p:grpSpPr>
          <a:xfrm>
            <a:off x="14447307" y="2841004"/>
            <a:ext cx="3082162" cy="3136769"/>
            <a:chOff x="0" y="0"/>
            <a:chExt cx="749817" cy="763101"/>
          </a:xfrm>
        </p:grpSpPr>
        <p:sp>
          <p:nvSpPr>
            <p:cNvPr id="9" name="Freeform 9"/>
            <p:cNvSpPr/>
            <p:nvPr/>
          </p:nvSpPr>
          <p:spPr>
            <a:xfrm>
              <a:off x="0" y="0"/>
              <a:ext cx="749817" cy="763101"/>
            </a:xfrm>
            <a:custGeom>
              <a:avLst/>
              <a:gdLst/>
              <a:ahLst/>
              <a:cxnLst/>
              <a:rect l="l" t="t" r="r" b="b"/>
              <a:pathLst>
                <a:path w="749817" h="763101">
                  <a:moveTo>
                    <a:pt x="0" y="0"/>
                  </a:moveTo>
                  <a:lnTo>
                    <a:pt x="749817" y="0"/>
                  </a:lnTo>
                  <a:lnTo>
                    <a:pt x="749817" y="763101"/>
                  </a:lnTo>
                  <a:lnTo>
                    <a:pt x="0" y="763101"/>
                  </a:lnTo>
                  <a:close/>
                </a:path>
              </a:pathLst>
            </a:custGeom>
            <a:blipFill>
              <a:blip r:embed="rId2"/>
              <a:stretch>
                <a:fillRect l="-885" r="-885"/>
              </a:stretch>
            </a:blipFill>
          </p:spPr>
        </p:sp>
      </p:grpSp>
      <p:sp>
        <p:nvSpPr>
          <p:cNvPr id="10" name="TextBox 10"/>
          <p:cNvSpPr txBox="1"/>
          <p:nvPr/>
        </p:nvSpPr>
        <p:spPr>
          <a:xfrm>
            <a:off x="1028700" y="933450"/>
            <a:ext cx="494124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Meet Our Team</a:t>
            </a:r>
          </a:p>
        </p:txBody>
      </p:sp>
      <p:sp>
        <p:nvSpPr>
          <p:cNvPr id="11" name="TextBox 11"/>
          <p:cNvSpPr txBox="1"/>
          <p:nvPr/>
        </p:nvSpPr>
        <p:spPr>
          <a:xfrm>
            <a:off x="448494" y="6277188"/>
            <a:ext cx="3513906" cy="587148"/>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Ian Maina</a:t>
            </a:r>
          </a:p>
        </p:txBody>
      </p:sp>
      <p:sp>
        <p:nvSpPr>
          <p:cNvPr id="12" name="TextBox 12"/>
          <p:cNvSpPr txBox="1"/>
          <p:nvPr/>
        </p:nvSpPr>
        <p:spPr>
          <a:xfrm>
            <a:off x="9370969" y="6277188"/>
            <a:ext cx="4040231" cy="587148"/>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Joseph </a:t>
            </a:r>
            <a:r>
              <a:rPr lang="en-US" sz="3500" b="1" dirty="0" err="1">
                <a:solidFill>
                  <a:srgbClr val="000000"/>
                </a:solidFill>
                <a:latin typeface="Canva Sans Bold"/>
                <a:ea typeface="Canva Sans Bold"/>
                <a:cs typeface="Canva Sans Bold"/>
                <a:sym typeface="Canva Sans Bold"/>
              </a:rPr>
              <a:t>Muatha</a:t>
            </a:r>
            <a:endParaRPr lang="en-US" sz="3500" b="1" dirty="0">
              <a:solidFill>
                <a:srgbClr val="000000"/>
              </a:solidFill>
              <a:latin typeface="Canva Sans Bold"/>
              <a:ea typeface="Canva Sans Bold"/>
              <a:cs typeface="Canva Sans Bold"/>
              <a:sym typeface="Canva Sans Bold"/>
            </a:endParaRPr>
          </a:p>
        </p:txBody>
      </p:sp>
      <p:sp>
        <p:nvSpPr>
          <p:cNvPr id="13" name="TextBox 13"/>
          <p:cNvSpPr txBox="1"/>
          <p:nvPr/>
        </p:nvSpPr>
        <p:spPr>
          <a:xfrm>
            <a:off x="5034339" y="6277188"/>
            <a:ext cx="3243787" cy="628377"/>
          </a:xfrm>
          <a:prstGeom prst="rect">
            <a:avLst/>
          </a:prstGeom>
        </p:spPr>
        <p:txBody>
          <a:bodyPr wrap="square" lIns="0" tIns="0" rIns="0" bIns="0" rtlCol="0" anchor="t">
            <a:spAutoFit/>
          </a:bodyPr>
          <a:lstStyle/>
          <a:p>
            <a:pPr algn="ctr">
              <a:lnSpc>
                <a:spcPts val="4900"/>
              </a:lnSpc>
            </a:pPr>
            <a:r>
              <a:rPr lang="en-US" sz="3500" b="1" dirty="0" err="1">
                <a:solidFill>
                  <a:srgbClr val="000000"/>
                </a:solidFill>
                <a:latin typeface="Canva Sans Bold"/>
                <a:ea typeface="Canva Sans Bold"/>
                <a:cs typeface="Canva Sans Bold"/>
                <a:sym typeface="Canva Sans Bold"/>
              </a:rPr>
              <a:t>Cherill</a:t>
            </a:r>
            <a:r>
              <a:rPr lang="en-US" sz="3500" b="1" dirty="0">
                <a:solidFill>
                  <a:srgbClr val="000000"/>
                </a:solidFill>
                <a:latin typeface="Canva Sans Bold"/>
                <a:ea typeface="Canva Sans Bold"/>
                <a:cs typeface="Canva Sans Bold"/>
                <a:sym typeface="Canva Sans Bold"/>
              </a:rPr>
              <a:t> </a:t>
            </a:r>
            <a:r>
              <a:rPr lang="en-US" sz="3500" b="1" dirty="0" err="1">
                <a:solidFill>
                  <a:srgbClr val="000000"/>
                </a:solidFill>
                <a:latin typeface="Canva Sans Bold"/>
                <a:ea typeface="Canva Sans Bold"/>
                <a:cs typeface="Canva Sans Bold"/>
                <a:sym typeface="Canva Sans Bold"/>
              </a:rPr>
              <a:t>Agessa</a:t>
            </a:r>
            <a:endParaRPr lang="en-US" sz="3500" b="1" dirty="0">
              <a:solidFill>
                <a:srgbClr val="000000"/>
              </a:solidFill>
              <a:latin typeface="Canva Sans Bold"/>
              <a:ea typeface="Canva Sans Bold"/>
              <a:cs typeface="Canva Sans Bold"/>
              <a:sym typeface="Canva Sans Bold"/>
            </a:endParaRPr>
          </a:p>
        </p:txBody>
      </p:sp>
      <p:sp>
        <p:nvSpPr>
          <p:cNvPr id="14" name="TextBox 14"/>
          <p:cNvSpPr txBox="1"/>
          <p:nvPr/>
        </p:nvSpPr>
        <p:spPr>
          <a:xfrm>
            <a:off x="14505539" y="6277188"/>
            <a:ext cx="2965698" cy="596900"/>
          </a:xfrm>
          <a:prstGeom prst="rect">
            <a:avLst/>
          </a:prstGeom>
        </p:spPr>
        <p:txBody>
          <a:bodyPr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Mary </a:t>
            </a:r>
            <a:r>
              <a:rPr lang="en-US" sz="3500" b="1" dirty="0" err="1">
                <a:solidFill>
                  <a:srgbClr val="000000"/>
                </a:solidFill>
                <a:latin typeface="Canva Sans Bold"/>
                <a:ea typeface="Canva Sans Bold"/>
                <a:cs typeface="Canva Sans Bold"/>
                <a:sym typeface="Canva Sans Bold"/>
              </a:rPr>
              <a:t>Munyao</a:t>
            </a:r>
            <a:endParaRPr lang="en-US" sz="3500" b="1" dirty="0">
              <a:solidFill>
                <a:srgbClr val="000000"/>
              </a:solidFill>
              <a:latin typeface="Canva Sans Bold"/>
              <a:ea typeface="Canva Sans Bold"/>
              <a:cs typeface="Canva Sans Bold"/>
              <a:sym typeface="Canva Sans Bold"/>
            </a:endParaRPr>
          </a:p>
        </p:txBody>
      </p:sp>
      <p:sp>
        <p:nvSpPr>
          <p:cNvPr id="15" name="TextBox 15"/>
          <p:cNvSpPr txBox="1"/>
          <p:nvPr/>
        </p:nvSpPr>
        <p:spPr>
          <a:xfrm>
            <a:off x="834928" y="7379651"/>
            <a:ext cx="2529036" cy="43179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Expert Geologist</a:t>
            </a:r>
          </a:p>
        </p:txBody>
      </p:sp>
      <p:sp>
        <p:nvSpPr>
          <p:cNvPr id="16" name="TextBox 16"/>
          <p:cNvSpPr txBox="1"/>
          <p:nvPr/>
        </p:nvSpPr>
        <p:spPr>
          <a:xfrm>
            <a:off x="4851055" y="6973251"/>
            <a:ext cx="3427072" cy="86994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Material Science Engineer</a:t>
            </a:r>
          </a:p>
        </p:txBody>
      </p:sp>
      <p:sp>
        <p:nvSpPr>
          <p:cNvPr id="17" name="TextBox 17"/>
          <p:cNvSpPr txBox="1"/>
          <p:nvPr/>
        </p:nvSpPr>
        <p:spPr>
          <a:xfrm>
            <a:off x="9905001" y="6973251"/>
            <a:ext cx="2797150" cy="86994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Business Development</a:t>
            </a:r>
          </a:p>
        </p:txBody>
      </p:sp>
      <p:sp>
        <p:nvSpPr>
          <p:cNvPr id="18" name="TextBox 18"/>
          <p:cNvSpPr txBox="1"/>
          <p:nvPr/>
        </p:nvSpPr>
        <p:spPr>
          <a:xfrm>
            <a:off x="14556696" y="6973251"/>
            <a:ext cx="2972773" cy="869949"/>
          </a:xfrm>
          <a:prstGeom prst="rect">
            <a:avLst/>
          </a:prstGeom>
        </p:spPr>
        <p:txBody>
          <a:bodyPr lIns="0" tIns="0" rIns="0" bIns="0" rtlCol="0" anchor="t">
            <a:spAutoFit/>
          </a:bodyPr>
          <a:lstStyle/>
          <a:p>
            <a:pPr algn="ctr">
              <a:lnSpc>
                <a:spcPts val="3500"/>
              </a:lnSpc>
            </a:pPr>
            <a:r>
              <a:rPr lang="en-US" sz="2500">
                <a:solidFill>
                  <a:srgbClr val="000000"/>
                </a:solidFill>
                <a:latin typeface="Canva Sans"/>
                <a:ea typeface="Canva Sans"/>
                <a:cs typeface="Canva Sans"/>
                <a:sym typeface="Canva Sans"/>
              </a:rPr>
              <a:t>Environmental specialist</a:t>
            </a:r>
          </a:p>
        </p:txBody>
      </p:sp>
      <p:sp>
        <p:nvSpPr>
          <p:cNvPr id="19" name="TextBox 19"/>
          <p:cNvSpPr txBox="1"/>
          <p:nvPr/>
        </p:nvSpPr>
        <p:spPr>
          <a:xfrm>
            <a:off x="1205213" y="6893301"/>
            <a:ext cx="1788468" cy="431799"/>
          </a:xfrm>
          <a:prstGeom prst="rect">
            <a:avLst/>
          </a:prstGeom>
        </p:spPr>
        <p:txBody>
          <a:bodyPr lIns="0" tIns="0" rIns="0" bIns="0" rtlCol="0" anchor="t">
            <a:spAutoFit/>
          </a:bodyPr>
          <a:lstStyle/>
          <a:p>
            <a:pPr algn="ctr">
              <a:lnSpc>
                <a:spcPts val="3500"/>
              </a:lnSpc>
            </a:pPr>
            <a:r>
              <a:rPr lang="en-US" sz="2500" b="1" dirty="0">
                <a:solidFill>
                  <a:srgbClr val="000000"/>
                </a:solidFill>
                <a:latin typeface="Canva Sans Bold"/>
                <a:ea typeface="Canva Sans Bold"/>
                <a:cs typeface="Canva Sans Bold"/>
                <a:sym typeface="Canva Sans Bold"/>
              </a:rPr>
              <a:t>Co-founder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258520" y="895350"/>
            <a:ext cx="5770959" cy="1193800"/>
          </a:xfrm>
          <a:prstGeom prst="rect">
            <a:avLst/>
          </a:prstGeom>
        </p:spPr>
        <p:txBody>
          <a:bodyPr lIns="0" tIns="0" rIns="0" bIns="0" rtlCol="0" anchor="t">
            <a:spAutoFit/>
          </a:bodyPr>
          <a:lstStyle/>
          <a:p>
            <a:pPr algn="ctr">
              <a:lnSpc>
                <a:spcPts val="9799"/>
              </a:lnSpc>
            </a:pPr>
            <a:r>
              <a:rPr lang="en-US" sz="6999" b="1">
                <a:solidFill>
                  <a:srgbClr val="000000"/>
                </a:solidFill>
                <a:latin typeface="Canva Sans Bold"/>
                <a:ea typeface="Canva Sans Bold"/>
                <a:cs typeface="Canva Sans Bold"/>
                <a:sym typeface="Canva Sans Bold"/>
              </a:rPr>
              <a:t>Call to action</a:t>
            </a:r>
          </a:p>
        </p:txBody>
      </p:sp>
      <p:grpSp>
        <p:nvGrpSpPr>
          <p:cNvPr id="3" name="Group 3"/>
          <p:cNvGrpSpPr/>
          <p:nvPr/>
        </p:nvGrpSpPr>
        <p:grpSpPr>
          <a:xfrm>
            <a:off x="3853378" y="3528544"/>
            <a:ext cx="10581244" cy="3229913"/>
            <a:chOff x="0" y="0"/>
            <a:chExt cx="14108325" cy="4306551"/>
          </a:xfrm>
        </p:grpSpPr>
        <p:grpSp>
          <p:nvGrpSpPr>
            <p:cNvPr id="4" name="Group 4"/>
            <p:cNvGrpSpPr/>
            <p:nvPr/>
          </p:nvGrpSpPr>
          <p:grpSpPr>
            <a:xfrm>
              <a:off x="0" y="0"/>
              <a:ext cx="1961371" cy="196137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a:stretch>
              </a:blipFill>
            </p:spPr>
          </p:sp>
        </p:grpSp>
        <p:grpSp>
          <p:nvGrpSpPr>
            <p:cNvPr id="6" name="Group 6"/>
            <p:cNvGrpSpPr/>
            <p:nvPr/>
          </p:nvGrpSpPr>
          <p:grpSpPr>
            <a:xfrm>
              <a:off x="0" y="2345180"/>
              <a:ext cx="1961371" cy="196137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sp>
          <p:nvSpPr>
            <p:cNvPr id="8" name="TextBox 8"/>
            <p:cNvSpPr txBox="1"/>
            <p:nvPr/>
          </p:nvSpPr>
          <p:spPr>
            <a:xfrm>
              <a:off x="2741627" y="357539"/>
              <a:ext cx="11366698" cy="115104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 info@packinguppfas.com </a:t>
              </a:r>
            </a:p>
          </p:txBody>
        </p:sp>
        <p:sp>
          <p:nvSpPr>
            <p:cNvPr id="9" name="TextBox 9"/>
            <p:cNvSpPr txBox="1"/>
            <p:nvPr/>
          </p:nvSpPr>
          <p:spPr>
            <a:xfrm>
              <a:off x="2741627" y="2702718"/>
              <a:ext cx="5483423" cy="1151043"/>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0768899985</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209116"/>
            <a:ext cx="8316545" cy="1683639"/>
          </a:xfrm>
          <a:prstGeom prst="rect">
            <a:avLst/>
          </a:prstGeom>
        </p:spPr>
        <p:txBody>
          <a:bodyPr lIns="0" tIns="0" rIns="0" bIns="0" rtlCol="0" anchor="t">
            <a:spAutoFit/>
          </a:bodyPr>
          <a:lstStyle/>
          <a:p>
            <a:pPr algn="just">
              <a:lnSpc>
                <a:spcPts val="6707"/>
              </a:lnSpc>
            </a:pPr>
            <a:r>
              <a:rPr lang="en-US" sz="5199" b="1" spc="-675">
                <a:solidFill>
                  <a:srgbClr val="000000"/>
                </a:solidFill>
                <a:latin typeface="Canva Sans Bold"/>
                <a:ea typeface="Canva Sans Bold"/>
                <a:cs typeface="Canva Sans Bold"/>
                <a:sym typeface="Canva Sans Bold"/>
              </a:rPr>
              <a:t>What are per- and polyfluoroalkyl substances (PFAS)? </a:t>
            </a:r>
          </a:p>
        </p:txBody>
      </p:sp>
      <p:sp>
        <p:nvSpPr>
          <p:cNvPr id="3" name="TextBox 3"/>
          <p:cNvSpPr txBox="1"/>
          <p:nvPr/>
        </p:nvSpPr>
        <p:spPr>
          <a:xfrm>
            <a:off x="1028700" y="3129632"/>
            <a:ext cx="8730908" cy="3498850"/>
          </a:xfrm>
          <a:prstGeom prst="rect">
            <a:avLst/>
          </a:prstGeom>
        </p:spPr>
        <p:txBody>
          <a:bodyPr lIns="0" tIns="0" rIns="0" bIns="0" rtlCol="0" anchor="t">
            <a:spAutoFit/>
          </a:bodyPr>
          <a:lstStyle/>
          <a:p>
            <a:pPr algn="l">
              <a:lnSpc>
                <a:spcPts val="5599"/>
              </a:lnSpc>
            </a:pPr>
            <a:r>
              <a:rPr lang="en-US" sz="3999">
                <a:solidFill>
                  <a:srgbClr val="000000"/>
                </a:solidFill>
                <a:latin typeface="Canva Sans"/>
                <a:ea typeface="Canva Sans"/>
                <a:cs typeface="Canva Sans"/>
                <a:sym typeface="Canva Sans"/>
              </a:rPr>
              <a:t>Per- and polyfluoroalkyl substances (PFAS) are synthetic chemicals used since the 1950s for their resistance to water, grease, and heat.</a:t>
            </a:r>
          </a:p>
        </p:txBody>
      </p:sp>
      <p:grpSp>
        <p:nvGrpSpPr>
          <p:cNvPr id="4" name="Group 4"/>
          <p:cNvGrpSpPr/>
          <p:nvPr/>
        </p:nvGrpSpPr>
        <p:grpSpPr>
          <a:xfrm>
            <a:off x="11326026" y="1028700"/>
            <a:ext cx="5933274" cy="8229600"/>
            <a:chOff x="0" y="0"/>
            <a:chExt cx="7911032" cy="10972800"/>
          </a:xfrm>
        </p:grpSpPr>
        <p:grpSp>
          <p:nvGrpSpPr>
            <p:cNvPr id="5" name="Group 5"/>
            <p:cNvGrpSpPr/>
            <p:nvPr/>
          </p:nvGrpSpPr>
          <p:grpSpPr>
            <a:xfrm>
              <a:off x="0" y="0"/>
              <a:ext cx="7911032" cy="10972800"/>
              <a:chOff x="0" y="0"/>
              <a:chExt cx="1562673" cy="2167467"/>
            </a:xfrm>
          </p:grpSpPr>
          <p:sp>
            <p:nvSpPr>
              <p:cNvPr id="6" name="Freeform 6"/>
              <p:cNvSpPr/>
              <p:nvPr/>
            </p:nvSpPr>
            <p:spPr>
              <a:xfrm>
                <a:off x="0" y="0"/>
                <a:ext cx="1562673" cy="2167467"/>
              </a:xfrm>
              <a:custGeom>
                <a:avLst/>
                <a:gdLst/>
                <a:ahLst/>
                <a:cxnLst/>
                <a:rect l="l" t="t" r="r" b="b"/>
                <a:pathLst>
                  <a:path w="1562673" h="2167467">
                    <a:moveTo>
                      <a:pt x="95253" y="0"/>
                    </a:moveTo>
                    <a:lnTo>
                      <a:pt x="1467420" y="0"/>
                    </a:lnTo>
                    <a:cubicBezTo>
                      <a:pt x="1492683" y="0"/>
                      <a:pt x="1516911" y="10036"/>
                      <a:pt x="1534774" y="27899"/>
                    </a:cubicBezTo>
                    <a:cubicBezTo>
                      <a:pt x="1552637" y="45762"/>
                      <a:pt x="1562673" y="69990"/>
                      <a:pt x="1562673" y="95253"/>
                    </a:cubicBezTo>
                    <a:lnTo>
                      <a:pt x="1562673" y="2072214"/>
                    </a:lnTo>
                    <a:cubicBezTo>
                      <a:pt x="1562673" y="2124821"/>
                      <a:pt x="1520027" y="2167467"/>
                      <a:pt x="1467420" y="2167467"/>
                    </a:cubicBezTo>
                    <a:lnTo>
                      <a:pt x="95253" y="2167467"/>
                    </a:lnTo>
                    <a:cubicBezTo>
                      <a:pt x="69990" y="2167467"/>
                      <a:pt x="45762" y="2157431"/>
                      <a:pt x="27899" y="2139568"/>
                    </a:cubicBezTo>
                    <a:cubicBezTo>
                      <a:pt x="10036" y="2121705"/>
                      <a:pt x="0" y="2097477"/>
                      <a:pt x="0" y="2072214"/>
                    </a:cubicBezTo>
                    <a:lnTo>
                      <a:pt x="0" y="95253"/>
                    </a:lnTo>
                    <a:cubicBezTo>
                      <a:pt x="0" y="69990"/>
                      <a:pt x="10036" y="45762"/>
                      <a:pt x="27899" y="27899"/>
                    </a:cubicBezTo>
                    <a:cubicBezTo>
                      <a:pt x="45762" y="10036"/>
                      <a:pt x="69990" y="0"/>
                      <a:pt x="95253" y="0"/>
                    </a:cubicBezTo>
                    <a:close/>
                  </a:path>
                </a:pathLst>
              </a:custGeom>
              <a:solidFill>
                <a:srgbClr val="FFFFFF"/>
              </a:solidFill>
            </p:spPr>
          </p:sp>
          <p:sp>
            <p:nvSpPr>
              <p:cNvPr id="7" name="TextBox 7"/>
              <p:cNvSpPr txBox="1"/>
              <p:nvPr/>
            </p:nvSpPr>
            <p:spPr>
              <a:xfrm>
                <a:off x="0" y="-47625"/>
                <a:ext cx="1562673" cy="2215092"/>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0" y="2779734"/>
              <a:ext cx="7911032" cy="47521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 F F F F F </a:t>
              </a:r>
            </a:p>
            <a:p>
              <a:pPr algn="ctr">
                <a:lnSpc>
                  <a:spcPts val="4759"/>
                </a:lnSpc>
              </a:pPr>
              <a:r>
                <a:rPr lang="en-US" sz="3399">
                  <a:solidFill>
                    <a:srgbClr val="000000"/>
                  </a:solidFill>
                  <a:latin typeface="Canva Sans"/>
                  <a:ea typeface="Canva Sans"/>
                  <a:cs typeface="Canva Sans"/>
                  <a:sym typeface="Canva Sans"/>
                </a:rPr>
                <a:t> | | | | | </a:t>
              </a:r>
            </a:p>
            <a:p>
              <a:pPr algn="ctr">
                <a:lnSpc>
                  <a:spcPts val="4759"/>
                </a:lnSpc>
              </a:pPr>
              <a:r>
                <a:rPr lang="en-US" sz="3399">
                  <a:solidFill>
                    <a:srgbClr val="000000"/>
                  </a:solidFill>
                  <a:latin typeface="Canva Sans"/>
                  <a:ea typeface="Canva Sans"/>
                  <a:cs typeface="Canva Sans"/>
                  <a:sym typeface="Canva Sans"/>
                </a:rPr>
                <a:t>C — C — C — C — C — COOH </a:t>
              </a:r>
            </a:p>
            <a:p>
              <a:pPr algn="ctr">
                <a:lnSpc>
                  <a:spcPts val="4759"/>
                </a:lnSpc>
              </a:pPr>
              <a:r>
                <a:rPr lang="en-US" sz="3399">
                  <a:solidFill>
                    <a:srgbClr val="000000"/>
                  </a:solidFill>
                  <a:latin typeface="Canva Sans"/>
                  <a:ea typeface="Canva Sans"/>
                  <a:cs typeface="Canva Sans"/>
                  <a:sym typeface="Canva Sans"/>
                </a:rPr>
                <a:t> | | | | | </a:t>
              </a:r>
            </a:p>
            <a:p>
              <a:pPr algn="ctr">
                <a:lnSpc>
                  <a:spcPts val="4759"/>
                </a:lnSpc>
              </a:pPr>
              <a:r>
                <a:rPr lang="en-US" sz="3399">
                  <a:solidFill>
                    <a:srgbClr val="000000"/>
                  </a:solidFill>
                  <a:latin typeface="Canva Sans"/>
                  <a:ea typeface="Canva Sans"/>
                  <a:cs typeface="Canva Sans"/>
                  <a:sym typeface="Canva Sans"/>
                </a:rPr>
                <a:t> F F F F F </a:t>
              </a:r>
            </a:p>
            <a:p>
              <a:pPr algn="ctr">
                <a:lnSpc>
                  <a:spcPts val="4759"/>
                </a:lnSpc>
              </a:pPr>
              <a:endParaRPr lang="en-US" sz="3399">
                <a:solidFill>
                  <a:srgbClr val="000000"/>
                </a:solidFill>
                <a:latin typeface="Canva Sans"/>
                <a:ea typeface="Canva Sans"/>
                <a:cs typeface="Canva Sans"/>
                <a:sym typeface="Canva Sans"/>
              </a:endParaRPr>
            </a:p>
          </p:txBody>
        </p:sp>
        <p:sp>
          <p:nvSpPr>
            <p:cNvPr id="9" name="TextBox 9"/>
            <p:cNvSpPr txBox="1"/>
            <p:nvPr/>
          </p:nvSpPr>
          <p:spPr>
            <a:xfrm>
              <a:off x="363704" y="8652933"/>
              <a:ext cx="7547328" cy="2046393"/>
            </a:xfrm>
            <a:prstGeom prst="rect">
              <a:avLst/>
            </a:prstGeom>
          </p:spPr>
          <p:txBody>
            <a:bodyPr lIns="0" tIns="0" rIns="0" bIns="0" rtlCol="0" anchor="t">
              <a:spAutoFit/>
            </a:bodyPr>
            <a:lstStyle/>
            <a:p>
              <a:pPr algn="ctr">
                <a:lnSpc>
                  <a:spcPts val="3079"/>
                </a:lnSpc>
              </a:pPr>
              <a:r>
                <a:rPr lang="en-US" sz="2199">
                  <a:solidFill>
                    <a:srgbClr val="000000"/>
                  </a:solidFill>
                  <a:latin typeface="Canva Sans"/>
                  <a:ea typeface="Canva Sans"/>
                  <a:cs typeface="Canva Sans"/>
                  <a:sym typeface="Canva Sans"/>
                </a:rPr>
                <a:t>A simplified diagram can illustrate PFOA (Perfluorooctanoic Acid), a well-studied PFAS, highlighting its indestructibility and nickname as "Forever Chemicals."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40976"/>
            <a:ext cx="10297326" cy="6391910"/>
          </a:xfrm>
          <a:prstGeom prst="rect">
            <a:avLst/>
          </a:prstGeom>
        </p:spPr>
        <p:txBody>
          <a:bodyPr lIns="0" tIns="0" rIns="0" bIns="0" rtlCol="0" anchor="t">
            <a:spAutoFit/>
          </a:bodyPr>
          <a:lstStyle/>
          <a:p>
            <a:pPr marL="0" lvl="0" indent="0" algn="l">
              <a:lnSpc>
                <a:spcPts val="3640"/>
              </a:lnSpc>
            </a:pPr>
            <a:r>
              <a:rPr lang="en-US" sz="2600">
                <a:solidFill>
                  <a:srgbClr val="000000"/>
                </a:solidFill>
                <a:latin typeface="Canva Sans"/>
                <a:ea typeface="Canva Sans"/>
                <a:cs typeface="Canva Sans"/>
                <a:sym typeface="Canva Sans"/>
              </a:rPr>
              <a:t>Per- and polyfluoroalkyl substances (PFAS) are man-made chemicals known for their strong carbon-fluorine bonds, making them resistant to heat, water, and oil. They are used in non-stick cookware, waterproof fabrics, firefighting foams, and industrial applications. However, PFAS persist in the environment, causing contamination of soil, water, and organisms.</a:t>
            </a:r>
          </a:p>
          <a:p>
            <a:pPr marL="0" lvl="0" indent="0" algn="l">
              <a:lnSpc>
                <a:spcPts val="3640"/>
              </a:lnSpc>
            </a:pPr>
            <a:endParaRPr lang="en-US" sz="2600">
              <a:solidFill>
                <a:srgbClr val="000000"/>
              </a:solidFill>
              <a:latin typeface="Canva Sans"/>
              <a:ea typeface="Canva Sans"/>
              <a:cs typeface="Canva Sans"/>
              <a:sym typeface="Canva Sans"/>
            </a:endParaRPr>
          </a:p>
          <a:p>
            <a:pPr algn="l">
              <a:lnSpc>
                <a:spcPts val="3640"/>
              </a:lnSpc>
            </a:pPr>
            <a:r>
              <a:rPr lang="en-US" sz="2600">
                <a:solidFill>
                  <a:srgbClr val="000000"/>
                </a:solidFill>
                <a:latin typeface="Canva Sans"/>
                <a:ea typeface="Canva Sans"/>
                <a:cs typeface="Canva Sans"/>
                <a:sym typeface="Canva Sans"/>
              </a:rPr>
              <a:t>Chemical Composition:</a:t>
            </a:r>
          </a:p>
          <a:p>
            <a:pPr marL="561341" lvl="1" indent="-280670" algn="l">
              <a:lnSpc>
                <a:spcPts val="3640"/>
              </a:lnSpc>
              <a:buFont typeface="Arial"/>
              <a:buChar char="•"/>
            </a:pPr>
            <a:r>
              <a:rPr lang="en-US" sz="2600">
                <a:solidFill>
                  <a:srgbClr val="000000"/>
                </a:solidFill>
                <a:latin typeface="Canva Sans"/>
                <a:ea typeface="Canva Sans"/>
                <a:cs typeface="Canva Sans"/>
                <a:sym typeface="Canva Sans"/>
              </a:rPr>
              <a:t>Carbon (C) backbone</a:t>
            </a:r>
          </a:p>
          <a:p>
            <a:pPr marL="561341" lvl="1" indent="-280670" algn="l">
              <a:lnSpc>
                <a:spcPts val="3640"/>
              </a:lnSpc>
              <a:buFont typeface="Arial"/>
              <a:buChar char="•"/>
            </a:pPr>
            <a:r>
              <a:rPr lang="en-US" sz="2600">
                <a:solidFill>
                  <a:srgbClr val="000000"/>
                </a:solidFill>
                <a:latin typeface="Canva Sans"/>
                <a:ea typeface="Canva Sans"/>
                <a:cs typeface="Canva Sans"/>
                <a:sym typeface="Canva Sans"/>
              </a:rPr>
              <a:t>Fluorine (F) atoms bonded to carbon</a:t>
            </a:r>
          </a:p>
          <a:p>
            <a:pPr marL="561341" lvl="1" indent="-280670" algn="l">
              <a:lnSpc>
                <a:spcPts val="3640"/>
              </a:lnSpc>
              <a:buFont typeface="Arial"/>
              <a:buChar char="•"/>
            </a:pPr>
            <a:r>
              <a:rPr lang="en-US" sz="2600">
                <a:solidFill>
                  <a:srgbClr val="000000"/>
                </a:solidFill>
                <a:latin typeface="Canva Sans"/>
                <a:ea typeface="Canva Sans"/>
                <a:cs typeface="Canva Sans"/>
                <a:sym typeface="Canva Sans"/>
              </a:rPr>
              <a:t>Functional group (e.g., COOH or SO3H) influencing chemical behavior</a:t>
            </a:r>
          </a:p>
          <a:p>
            <a:pPr algn="l">
              <a:lnSpc>
                <a:spcPts val="3640"/>
              </a:lnSpc>
            </a:pPr>
            <a:endParaRPr lang="en-US" sz="2600">
              <a:solidFill>
                <a:srgbClr val="000000"/>
              </a:solidFill>
              <a:latin typeface="Canva Sans"/>
              <a:ea typeface="Canva Sans"/>
              <a:cs typeface="Canva Sans"/>
              <a:sym typeface="Canva Sans"/>
            </a:endParaRPr>
          </a:p>
          <a:p>
            <a:pPr algn="l">
              <a:lnSpc>
                <a:spcPts val="3640"/>
              </a:lnSpc>
            </a:pPr>
            <a:endParaRPr lang="en-US" sz="2600">
              <a:solidFill>
                <a:srgbClr val="000000"/>
              </a:solidFill>
              <a:latin typeface="Canva Sans"/>
              <a:ea typeface="Canva Sans"/>
              <a:cs typeface="Canva Sans"/>
              <a:sym typeface="Canva Sans"/>
            </a:endParaRPr>
          </a:p>
        </p:txBody>
      </p:sp>
      <p:sp>
        <p:nvSpPr>
          <p:cNvPr id="3" name="TextBox 3"/>
          <p:cNvSpPr txBox="1"/>
          <p:nvPr/>
        </p:nvSpPr>
        <p:spPr>
          <a:xfrm>
            <a:off x="1028700" y="933450"/>
            <a:ext cx="442436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PFAS’ DIGEST</a:t>
            </a:r>
          </a:p>
        </p:txBody>
      </p:sp>
      <p:sp>
        <p:nvSpPr>
          <p:cNvPr id="4" name="Freeform 4"/>
          <p:cNvSpPr/>
          <p:nvPr/>
        </p:nvSpPr>
        <p:spPr>
          <a:xfrm>
            <a:off x="11652169" y="2095893"/>
            <a:ext cx="6139226" cy="6139226"/>
          </a:xfrm>
          <a:custGeom>
            <a:avLst/>
            <a:gdLst/>
            <a:ahLst/>
            <a:cxnLst/>
            <a:rect l="l" t="t" r="r" b="b"/>
            <a:pathLst>
              <a:path w="6139226" h="6139226">
                <a:moveTo>
                  <a:pt x="0" y="0"/>
                </a:moveTo>
                <a:lnTo>
                  <a:pt x="6139226" y="0"/>
                </a:lnTo>
                <a:lnTo>
                  <a:pt x="6139226" y="6139226"/>
                </a:lnTo>
                <a:lnTo>
                  <a:pt x="0" y="6139226"/>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430000" y="0"/>
            <a:ext cx="6858000" cy="10287000"/>
            <a:chOff x="0" y="0"/>
            <a:chExt cx="9144000" cy="13716000"/>
          </a:xfrm>
        </p:grpSpPr>
        <p:sp>
          <p:nvSpPr>
            <p:cNvPr id="3" name="Freeform 3"/>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2"/>
              <a:stretch>
                <a:fillRect l="-59725" r="-21015" b="-1010"/>
              </a:stretch>
            </a:blipFill>
          </p:spPr>
        </p:sp>
      </p:grpSp>
      <p:sp>
        <p:nvSpPr>
          <p:cNvPr id="4" name="TextBox 4"/>
          <p:cNvSpPr txBox="1"/>
          <p:nvPr/>
        </p:nvSpPr>
        <p:spPr>
          <a:xfrm>
            <a:off x="1028700" y="3089037"/>
            <a:ext cx="10235694" cy="6273673"/>
          </a:xfrm>
          <a:prstGeom prst="rect">
            <a:avLst/>
          </a:prstGeom>
        </p:spPr>
        <p:txBody>
          <a:bodyPr lIns="0" tIns="0" rIns="0" bIns="0" rtlCol="0" anchor="t">
            <a:spAutoFit/>
          </a:bodyPr>
          <a:lstStyle/>
          <a:p>
            <a:pPr marL="0" lvl="0" indent="0" algn="l">
              <a:lnSpc>
                <a:spcPts val="4555"/>
              </a:lnSpc>
            </a:pPr>
            <a:r>
              <a:rPr lang="en-US" sz="3399" spc="3">
                <a:solidFill>
                  <a:srgbClr val="000000"/>
                </a:solidFill>
                <a:latin typeface="Canva Sans"/>
                <a:ea typeface="Canva Sans"/>
                <a:cs typeface="Canva Sans"/>
                <a:sym typeface="Canva Sans"/>
              </a:rPr>
              <a:t>Clay-rich soils in Africa are commonly used in construction but have faced bans, issued back in 2019, due to PFAS contamination, halting projects. </a:t>
            </a:r>
          </a:p>
          <a:p>
            <a:pPr marL="0" lvl="0" indent="0" algn="l">
              <a:lnSpc>
                <a:spcPts val="4555"/>
              </a:lnSpc>
            </a:pPr>
            <a:endParaRPr lang="en-US" sz="3399" spc="3">
              <a:solidFill>
                <a:srgbClr val="000000"/>
              </a:solidFill>
              <a:latin typeface="Canva Sans"/>
              <a:ea typeface="Canva Sans"/>
              <a:cs typeface="Canva Sans"/>
              <a:sym typeface="Canva Sans"/>
            </a:endParaRPr>
          </a:p>
          <a:p>
            <a:pPr algn="l">
              <a:lnSpc>
                <a:spcPts val="4555"/>
              </a:lnSpc>
            </a:pPr>
            <a:r>
              <a:rPr lang="en-US" sz="3399" spc="3">
                <a:solidFill>
                  <a:srgbClr val="000000"/>
                </a:solidFill>
                <a:latin typeface="Canva Sans"/>
                <a:ea typeface="Canva Sans"/>
                <a:cs typeface="Canva Sans"/>
                <a:sym typeface="Canva Sans"/>
              </a:rPr>
              <a:t>PFAS, toxic "forever chemicals," have infiltrated clay from industrial waste and other sources, rendering traditional materials unsafe. The lack of solutions has led to accumulating stockpiles of contaminated clay, exacerbating environmental and economic issues.</a:t>
            </a:r>
          </a:p>
        </p:txBody>
      </p:sp>
      <p:grpSp>
        <p:nvGrpSpPr>
          <p:cNvPr id="5" name="Group 5"/>
          <p:cNvGrpSpPr/>
          <p:nvPr/>
        </p:nvGrpSpPr>
        <p:grpSpPr>
          <a:xfrm>
            <a:off x="14167019" y="1310841"/>
            <a:ext cx="691981" cy="670339"/>
            <a:chOff x="0" y="0"/>
            <a:chExt cx="182250" cy="176550"/>
          </a:xfrm>
        </p:grpSpPr>
        <p:sp>
          <p:nvSpPr>
            <p:cNvPr id="6" name="Freeform 6"/>
            <p:cNvSpPr/>
            <p:nvPr/>
          </p:nvSpPr>
          <p:spPr>
            <a:xfrm>
              <a:off x="0" y="0"/>
              <a:ext cx="182250" cy="176550"/>
            </a:xfrm>
            <a:custGeom>
              <a:avLst/>
              <a:gdLst/>
              <a:ahLst/>
              <a:cxnLst/>
              <a:rect l="l" t="t" r="r" b="b"/>
              <a:pathLst>
                <a:path w="182250" h="176550">
                  <a:moveTo>
                    <a:pt x="88275" y="0"/>
                  </a:moveTo>
                  <a:lnTo>
                    <a:pt x="93975" y="0"/>
                  </a:lnTo>
                  <a:cubicBezTo>
                    <a:pt x="117387" y="0"/>
                    <a:pt x="139840" y="9300"/>
                    <a:pt x="156395" y="25855"/>
                  </a:cubicBezTo>
                  <a:cubicBezTo>
                    <a:pt x="172950" y="42410"/>
                    <a:pt x="182250" y="64863"/>
                    <a:pt x="182250" y="88275"/>
                  </a:cubicBezTo>
                  <a:lnTo>
                    <a:pt x="182250" y="88275"/>
                  </a:lnTo>
                  <a:cubicBezTo>
                    <a:pt x="182250" y="111687"/>
                    <a:pt x="172950" y="134140"/>
                    <a:pt x="156395" y="150695"/>
                  </a:cubicBezTo>
                  <a:cubicBezTo>
                    <a:pt x="139840" y="167250"/>
                    <a:pt x="117387" y="176550"/>
                    <a:pt x="93975" y="176550"/>
                  </a:cubicBezTo>
                  <a:lnTo>
                    <a:pt x="88275" y="176550"/>
                  </a:lnTo>
                  <a:cubicBezTo>
                    <a:pt x="64863" y="176550"/>
                    <a:pt x="42410" y="167250"/>
                    <a:pt x="25855" y="150695"/>
                  </a:cubicBezTo>
                  <a:cubicBezTo>
                    <a:pt x="9300" y="134140"/>
                    <a:pt x="0" y="111687"/>
                    <a:pt x="0" y="88275"/>
                  </a:cubicBezTo>
                  <a:lnTo>
                    <a:pt x="0" y="88275"/>
                  </a:lnTo>
                  <a:cubicBezTo>
                    <a:pt x="0" y="64863"/>
                    <a:pt x="9300" y="42410"/>
                    <a:pt x="25855" y="25855"/>
                  </a:cubicBezTo>
                  <a:cubicBezTo>
                    <a:pt x="42410" y="9300"/>
                    <a:pt x="64863" y="0"/>
                    <a:pt x="88275" y="0"/>
                  </a:cubicBezTo>
                  <a:close/>
                </a:path>
              </a:pathLst>
            </a:custGeom>
            <a:solidFill>
              <a:srgbClr val="FF5757"/>
            </a:solidFill>
          </p:spPr>
        </p:sp>
        <p:sp>
          <p:nvSpPr>
            <p:cNvPr id="7" name="TextBox 7"/>
            <p:cNvSpPr txBox="1"/>
            <p:nvPr/>
          </p:nvSpPr>
          <p:spPr>
            <a:xfrm>
              <a:off x="0" y="-47625"/>
              <a:ext cx="182250" cy="224175"/>
            </a:xfrm>
            <a:prstGeom prst="rect">
              <a:avLst/>
            </a:prstGeom>
          </p:spPr>
          <p:txBody>
            <a:bodyPr lIns="50800" tIns="50800" rIns="50800" bIns="50800" rtlCol="0" anchor="ctr"/>
            <a:lstStyle/>
            <a:p>
              <a:pPr algn="ctr">
                <a:lnSpc>
                  <a:spcPts val="2800"/>
                </a:lnSpc>
              </a:pPr>
              <a:endParaRPr/>
            </a:p>
          </p:txBody>
        </p:sp>
      </p:grpSp>
      <p:sp>
        <p:nvSpPr>
          <p:cNvPr id="8" name="TextBox 8"/>
          <p:cNvSpPr txBox="1"/>
          <p:nvPr/>
        </p:nvSpPr>
        <p:spPr>
          <a:xfrm>
            <a:off x="1028700" y="933450"/>
            <a:ext cx="324192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PROBLEM</a:t>
            </a:r>
          </a:p>
        </p:txBody>
      </p:sp>
      <p:sp>
        <p:nvSpPr>
          <p:cNvPr id="9" name="TextBox 9"/>
          <p:cNvSpPr txBox="1"/>
          <p:nvPr/>
        </p:nvSpPr>
        <p:spPr>
          <a:xfrm>
            <a:off x="1028700" y="2050813"/>
            <a:ext cx="10235694" cy="688974"/>
          </a:xfrm>
          <a:prstGeom prst="rect">
            <a:avLst/>
          </a:prstGeom>
        </p:spPr>
        <p:txBody>
          <a:bodyPr lIns="0" tIns="0" rIns="0" bIns="0" rtlCol="0" anchor="t">
            <a:spAutoFit/>
          </a:bodyPr>
          <a:lstStyle/>
          <a:p>
            <a:pPr algn="ctr">
              <a:lnSpc>
                <a:spcPts val="5600"/>
              </a:lnSpc>
            </a:pPr>
            <a:r>
              <a:rPr lang="en-US" sz="4000" b="1">
                <a:solidFill>
                  <a:srgbClr val="000000"/>
                </a:solidFill>
                <a:latin typeface="Canva Sans Bold"/>
                <a:ea typeface="Canva Sans Bold"/>
                <a:cs typeface="Canva Sans Bold"/>
                <a:sym typeface="Canva Sans Bold"/>
              </a:rPr>
              <a:t>The Clay Building Ban: A Growing Crisis</a:t>
            </a:r>
          </a:p>
        </p:txBody>
      </p:sp>
      <p:sp>
        <p:nvSpPr>
          <p:cNvPr id="11" name="TextBox 11"/>
          <p:cNvSpPr txBox="1"/>
          <p:nvPr/>
        </p:nvSpPr>
        <p:spPr>
          <a:xfrm>
            <a:off x="15024606" y="1461472"/>
            <a:ext cx="2729994" cy="359073"/>
          </a:xfrm>
          <a:prstGeom prst="rect">
            <a:avLst/>
          </a:prstGeom>
        </p:spPr>
        <p:txBody>
          <a:bodyPr wrap="square" lIns="0" tIns="0" rIns="0" bIns="0" rtlCol="0" anchor="t">
            <a:spAutoFit/>
          </a:bodyPr>
          <a:lstStyle/>
          <a:p>
            <a:pPr algn="ctr">
              <a:lnSpc>
                <a:spcPts val="2800"/>
              </a:lnSpc>
            </a:pPr>
            <a:r>
              <a:rPr lang="en-US" sz="2000" dirty="0">
                <a:solidFill>
                  <a:srgbClr val="000000"/>
                </a:solidFill>
                <a:latin typeface="Canva Sans"/>
                <a:ea typeface="Canva Sans"/>
                <a:cs typeface="Canva Sans"/>
                <a:sym typeface="Canva Sans"/>
              </a:rPr>
              <a:t>PFAS Affected Areas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105785"/>
            <a:ext cx="11529078" cy="7181215"/>
          </a:xfrm>
          <a:prstGeom prst="rect">
            <a:avLst/>
          </a:prstGeom>
        </p:spPr>
        <p:txBody>
          <a:bodyPr lIns="0" tIns="0" rIns="0" bIns="0" rtlCol="0" anchor="t">
            <a:spAutoFit/>
          </a:bodyPr>
          <a:lstStyle/>
          <a:p>
            <a:pPr algn="l">
              <a:lnSpc>
                <a:spcPts val="4759"/>
              </a:lnSpc>
            </a:pPr>
            <a:endParaRPr/>
          </a:p>
          <a:p>
            <a:pPr algn="l">
              <a:lnSpc>
                <a:spcPts val="4759"/>
              </a:lnSpc>
            </a:pPr>
            <a:r>
              <a:rPr lang="en-US" sz="3399">
                <a:solidFill>
                  <a:srgbClr val="000000"/>
                </a:solidFill>
                <a:latin typeface="Canva Sans"/>
                <a:ea typeface="Canva Sans"/>
                <a:cs typeface="Canva Sans"/>
                <a:sym typeface="Canva Sans"/>
              </a:rPr>
              <a:t>A breakthrough solution lies in thermal remediation—heating PFAS-contaminated clay to 900°C, effectively breaking down toxic compounds. This process not only eliminates PFAS but also transforms the purified clay into durable ceramic material, ideal for producing bricks, tiles, and other construction materials. By repurposing contaminated soil into safe, high-quality building materials, we can lift clay bans, reduce hazardous waste, and promote sustainable construction across Africa.</a:t>
            </a:r>
          </a:p>
          <a:p>
            <a:pPr algn="l">
              <a:lnSpc>
                <a:spcPts val="4759"/>
              </a:lnSpc>
            </a:pPr>
            <a:endParaRPr lang="en-US" sz="3399">
              <a:solidFill>
                <a:srgbClr val="000000"/>
              </a:solidFill>
              <a:latin typeface="Canva Sans"/>
              <a:ea typeface="Canva Sans"/>
              <a:cs typeface="Canva Sans"/>
              <a:sym typeface="Canva Sans"/>
            </a:endParaRPr>
          </a:p>
        </p:txBody>
      </p:sp>
      <p:grpSp>
        <p:nvGrpSpPr>
          <p:cNvPr id="3" name="Group 3"/>
          <p:cNvGrpSpPr/>
          <p:nvPr/>
        </p:nvGrpSpPr>
        <p:grpSpPr>
          <a:xfrm>
            <a:off x="12557778" y="2743835"/>
            <a:ext cx="5451506" cy="5451506"/>
            <a:chOff x="0" y="0"/>
            <a:chExt cx="812800" cy="812800"/>
          </a:xfrm>
        </p:grpSpPr>
        <p:sp>
          <p:nvSpPr>
            <p:cNvPr id="4" name="Freeform 4"/>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blipFill>
              <a:blip r:embed="rId2"/>
              <a:stretch>
                <a:fillRect/>
              </a:stretch>
            </a:blipFill>
          </p:spPr>
        </p:sp>
      </p:grpSp>
      <p:sp>
        <p:nvSpPr>
          <p:cNvPr id="5" name="TextBox 5"/>
          <p:cNvSpPr txBox="1"/>
          <p:nvPr/>
        </p:nvSpPr>
        <p:spPr>
          <a:xfrm>
            <a:off x="1028700" y="933450"/>
            <a:ext cx="3619500" cy="936154"/>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SOLUTION</a:t>
            </a:r>
          </a:p>
        </p:txBody>
      </p:sp>
      <p:sp>
        <p:nvSpPr>
          <p:cNvPr id="6" name="TextBox 6"/>
          <p:cNvSpPr txBox="1"/>
          <p:nvPr/>
        </p:nvSpPr>
        <p:spPr>
          <a:xfrm>
            <a:off x="1028700" y="1894840"/>
            <a:ext cx="5600849" cy="688974"/>
          </a:xfrm>
          <a:prstGeom prst="rect">
            <a:avLst/>
          </a:prstGeom>
        </p:spPr>
        <p:txBody>
          <a:bodyPr lIns="0" tIns="0" rIns="0" bIns="0" rtlCol="0" anchor="t">
            <a:spAutoFit/>
          </a:bodyPr>
          <a:lstStyle/>
          <a:p>
            <a:pPr algn="ctr">
              <a:lnSpc>
                <a:spcPts val="5600"/>
              </a:lnSpc>
            </a:pPr>
            <a:r>
              <a:rPr lang="en-US" sz="4000" b="1">
                <a:solidFill>
                  <a:srgbClr val="000000"/>
                </a:solidFill>
                <a:latin typeface="Canva Sans Bold"/>
                <a:ea typeface="Canva Sans Bold"/>
                <a:cs typeface="Canva Sans Bold"/>
                <a:sym typeface="Canva Sans Bold"/>
              </a:rPr>
              <a:t>Thermal Remediation: </a:t>
            </a:r>
          </a:p>
        </p:txBody>
      </p:sp>
      <p:sp>
        <p:nvSpPr>
          <p:cNvPr id="7" name="TextBox 7"/>
          <p:cNvSpPr txBox="1"/>
          <p:nvPr/>
        </p:nvSpPr>
        <p:spPr>
          <a:xfrm>
            <a:off x="865010" y="2794635"/>
            <a:ext cx="11529078" cy="679450"/>
          </a:xfrm>
          <a:prstGeom prst="rect">
            <a:avLst/>
          </a:prstGeom>
        </p:spPr>
        <p:txBody>
          <a:bodyPr lIns="0" tIns="0" rIns="0" bIns="0" rtlCol="0" anchor="t">
            <a:spAutoFit/>
          </a:bodyPr>
          <a:lstStyle/>
          <a:p>
            <a:pPr algn="ctr">
              <a:lnSpc>
                <a:spcPts val="5599"/>
              </a:lnSpc>
            </a:pPr>
            <a:r>
              <a:rPr lang="en-US" sz="3999" b="1">
                <a:solidFill>
                  <a:srgbClr val="000000"/>
                </a:solidFill>
                <a:latin typeface="Canva Sans Bold"/>
                <a:ea typeface="Canva Sans Bold"/>
                <a:cs typeface="Canva Sans Bold"/>
                <a:sym typeface="Canva Sans Bold"/>
              </a:rPr>
              <a:t>Turning Contaminated Clay into Clean Bricks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33450"/>
            <a:ext cx="835640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COMPETITORS ANALYSIS </a:t>
            </a:r>
          </a:p>
        </p:txBody>
      </p:sp>
      <p:grpSp>
        <p:nvGrpSpPr>
          <p:cNvPr id="3" name="Group 3"/>
          <p:cNvGrpSpPr/>
          <p:nvPr/>
        </p:nvGrpSpPr>
        <p:grpSpPr>
          <a:xfrm>
            <a:off x="1028700" y="2149937"/>
            <a:ext cx="11356733" cy="7437755"/>
            <a:chOff x="0" y="0"/>
            <a:chExt cx="15142310" cy="9917007"/>
          </a:xfrm>
        </p:grpSpPr>
        <p:grpSp>
          <p:nvGrpSpPr>
            <p:cNvPr id="4" name="Group 4"/>
            <p:cNvGrpSpPr/>
            <p:nvPr/>
          </p:nvGrpSpPr>
          <p:grpSpPr>
            <a:xfrm>
              <a:off x="277320" y="0"/>
              <a:ext cx="11750678" cy="9917007"/>
              <a:chOff x="0" y="0"/>
              <a:chExt cx="1596408" cy="1347291"/>
            </a:xfrm>
          </p:grpSpPr>
          <p:sp>
            <p:nvSpPr>
              <p:cNvPr id="5" name="Freeform 5"/>
              <p:cNvSpPr/>
              <p:nvPr/>
            </p:nvSpPr>
            <p:spPr>
              <a:xfrm>
                <a:off x="0" y="0"/>
                <a:ext cx="1596408" cy="1347291"/>
              </a:xfrm>
              <a:custGeom>
                <a:avLst/>
                <a:gdLst/>
                <a:ahLst/>
                <a:cxnLst/>
                <a:rect l="l" t="t" r="r" b="b"/>
                <a:pathLst>
                  <a:path w="1596408" h="1347291">
                    <a:moveTo>
                      <a:pt x="798204" y="0"/>
                    </a:moveTo>
                    <a:lnTo>
                      <a:pt x="1596408" y="1347291"/>
                    </a:lnTo>
                    <a:lnTo>
                      <a:pt x="0" y="1347291"/>
                    </a:lnTo>
                    <a:lnTo>
                      <a:pt x="798204" y="0"/>
                    </a:lnTo>
                    <a:close/>
                  </a:path>
                </a:pathLst>
              </a:custGeom>
              <a:solidFill>
                <a:srgbClr val="000000"/>
              </a:solidFill>
            </p:spPr>
          </p:sp>
          <p:sp>
            <p:nvSpPr>
              <p:cNvPr id="6" name="TextBox 6"/>
              <p:cNvSpPr txBox="1"/>
              <p:nvPr/>
            </p:nvSpPr>
            <p:spPr>
              <a:xfrm>
                <a:off x="249439" y="530278"/>
                <a:ext cx="1097530" cy="720778"/>
              </a:xfrm>
              <a:prstGeom prst="rect">
                <a:avLst/>
              </a:prstGeom>
            </p:spPr>
            <p:txBody>
              <a:bodyPr lIns="50800" tIns="50800" rIns="50800" bIns="50800" rtlCol="0" anchor="ctr"/>
              <a:lstStyle/>
              <a:p>
                <a:pPr algn="ctr">
                  <a:lnSpc>
                    <a:spcPts val="3562"/>
                  </a:lnSpc>
                </a:pPr>
                <a:endParaRPr/>
              </a:p>
            </p:txBody>
          </p:sp>
        </p:grpSp>
        <p:grpSp>
          <p:nvGrpSpPr>
            <p:cNvPr id="7" name="Group 7"/>
            <p:cNvGrpSpPr/>
            <p:nvPr/>
          </p:nvGrpSpPr>
          <p:grpSpPr>
            <a:xfrm>
              <a:off x="0" y="1832665"/>
              <a:ext cx="14315012" cy="466147"/>
              <a:chOff x="0" y="0"/>
              <a:chExt cx="2827657" cy="92079"/>
            </a:xfrm>
          </p:grpSpPr>
          <p:sp>
            <p:nvSpPr>
              <p:cNvPr id="8" name="Freeform 8"/>
              <p:cNvSpPr/>
              <p:nvPr/>
            </p:nvSpPr>
            <p:spPr>
              <a:xfrm>
                <a:off x="0" y="0"/>
                <a:ext cx="2827657" cy="92079"/>
              </a:xfrm>
              <a:custGeom>
                <a:avLst/>
                <a:gdLst/>
                <a:ahLst/>
                <a:cxnLst/>
                <a:rect l="l" t="t" r="r" b="b"/>
                <a:pathLst>
                  <a:path w="2827657" h="92079">
                    <a:moveTo>
                      <a:pt x="0" y="0"/>
                    </a:moveTo>
                    <a:lnTo>
                      <a:pt x="2827657" y="0"/>
                    </a:lnTo>
                    <a:lnTo>
                      <a:pt x="2827657" y="92079"/>
                    </a:lnTo>
                    <a:lnTo>
                      <a:pt x="0" y="92079"/>
                    </a:lnTo>
                    <a:close/>
                  </a:path>
                </a:pathLst>
              </a:custGeom>
              <a:solidFill>
                <a:srgbClr val="FFFFFF"/>
              </a:solidFill>
            </p:spPr>
          </p:sp>
          <p:sp>
            <p:nvSpPr>
              <p:cNvPr id="9" name="TextBox 9"/>
              <p:cNvSpPr txBox="1"/>
              <p:nvPr/>
            </p:nvSpPr>
            <p:spPr>
              <a:xfrm>
                <a:off x="0" y="-95250"/>
                <a:ext cx="2827657" cy="187329"/>
              </a:xfrm>
              <a:prstGeom prst="rect">
                <a:avLst/>
              </a:prstGeom>
            </p:spPr>
            <p:txBody>
              <a:bodyPr lIns="50800" tIns="50800" rIns="50800" bIns="50800" rtlCol="0" anchor="ctr"/>
              <a:lstStyle/>
              <a:p>
                <a:pPr algn="ctr">
                  <a:lnSpc>
                    <a:spcPts val="3562"/>
                  </a:lnSpc>
                </a:pPr>
                <a:endParaRPr/>
              </a:p>
            </p:txBody>
          </p:sp>
        </p:grpSp>
        <p:grpSp>
          <p:nvGrpSpPr>
            <p:cNvPr id="10" name="Group 10"/>
            <p:cNvGrpSpPr/>
            <p:nvPr/>
          </p:nvGrpSpPr>
          <p:grpSpPr>
            <a:xfrm>
              <a:off x="277320" y="6422560"/>
              <a:ext cx="14315012" cy="466147"/>
              <a:chOff x="0" y="0"/>
              <a:chExt cx="2827657" cy="92079"/>
            </a:xfrm>
          </p:grpSpPr>
          <p:sp>
            <p:nvSpPr>
              <p:cNvPr id="11" name="Freeform 11"/>
              <p:cNvSpPr/>
              <p:nvPr/>
            </p:nvSpPr>
            <p:spPr>
              <a:xfrm>
                <a:off x="0" y="0"/>
                <a:ext cx="2827657" cy="92079"/>
              </a:xfrm>
              <a:custGeom>
                <a:avLst/>
                <a:gdLst/>
                <a:ahLst/>
                <a:cxnLst/>
                <a:rect l="l" t="t" r="r" b="b"/>
                <a:pathLst>
                  <a:path w="2827657" h="92079">
                    <a:moveTo>
                      <a:pt x="0" y="0"/>
                    </a:moveTo>
                    <a:lnTo>
                      <a:pt x="2827657" y="0"/>
                    </a:lnTo>
                    <a:lnTo>
                      <a:pt x="2827657" y="92079"/>
                    </a:lnTo>
                    <a:lnTo>
                      <a:pt x="0" y="92079"/>
                    </a:lnTo>
                    <a:close/>
                  </a:path>
                </a:pathLst>
              </a:custGeom>
              <a:solidFill>
                <a:srgbClr val="FFFFFF"/>
              </a:solidFill>
            </p:spPr>
          </p:sp>
          <p:sp>
            <p:nvSpPr>
              <p:cNvPr id="12" name="TextBox 12"/>
              <p:cNvSpPr txBox="1"/>
              <p:nvPr/>
            </p:nvSpPr>
            <p:spPr>
              <a:xfrm>
                <a:off x="0" y="-95250"/>
                <a:ext cx="2827657" cy="187329"/>
              </a:xfrm>
              <a:prstGeom prst="rect">
                <a:avLst/>
              </a:prstGeom>
            </p:spPr>
            <p:txBody>
              <a:bodyPr lIns="50800" tIns="50800" rIns="50800" bIns="50800" rtlCol="0" anchor="ctr"/>
              <a:lstStyle/>
              <a:p>
                <a:pPr algn="ctr">
                  <a:lnSpc>
                    <a:spcPts val="3562"/>
                  </a:lnSpc>
                </a:pPr>
                <a:endParaRPr/>
              </a:p>
            </p:txBody>
          </p:sp>
        </p:grpSp>
        <p:grpSp>
          <p:nvGrpSpPr>
            <p:cNvPr id="13" name="Group 13"/>
            <p:cNvGrpSpPr/>
            <p:nvPr/>
          </p:nvGrpSpPr>
          <p:grpSpPr>
            <a:xfrm>
              <a:off x="827298" y="4127613"/>
              <a:ext cx="14315012" cy="466147"/>
              <a:chOff x="0" y="0"/>
              <a:chExt cx="2827657" cy="92079"/>
            </a:xfrm>
          </p:grpSpPr>
          <p:sp>
            <p:nvSpPr>
              <p:cNvPr id="14" name="Freeform 14"/>
              <p:cNvSpPr/>
              <p:nvPr/>
            </p:nvSpPr>
            <p:spPr>
              <a:xfrm>
                <a:off x="0" y="0"/>
                <a:ext cx="2827657" cy="92079"/>
              </a:xfrm>
              <a:custGeom>
                <a:avLst/>
                <a:gdLst/>
                <a:ahLst/>
                <a:cxnLst/>
                <a:rect l="l" t="t" r="r" b="b"/>
                <a:pathLst>
                  <a:path w="2827657" h="92079">
                    <a:moveTo>
                      <a:pt x="0" y="0"/>
                    </a:moveTo>
                    <a:lnTo>
                      <a:pt x="2827657" y="0"/>
                    </a:lnTo>
                    <a:lnTo>
                      <a:pt x="2827657" y="92079"/>
                    </a:lnTo>
                    <a:lnTo>
                      <a:pt x="0" y="92079"/>
                    </a:lnTo>
                    <a:close/>
                  </a:path>
                </a:pathLst>
              </a:custGeom>
              <a:solidFill>
                <a:srgbClr val="FFFFFF"/>
              </a:solidFill>
            </p:spPr>
          </p:sp>
          <p:sp>
            <p:nvSpPr>
              <p:cNvPr id="15" name="TextBox 15"/>
              <p:cNvSpPr txBox="1"/>
              <p:nvPr/>
            </p:nvSpPr>
            <p:spPr>
              <a:xfrm>
                <a:off x="0" y="-95250"/>
                <a:ext cx="2827657" cy="187329"/>
              </a:xfrm>
              <a:prstGeom prst="rect">
                <a:avLst/>
              </a:prstGeom>
            </p:spPr>
            <p:txBody>
              <a:bodyPr lIns="50800" tIns="50800" rIns="50800" bIns="50800" rtlCol="0" anchor="ctr"/>
              <a:lstStyle/>
              <a:p>
                <a:pPr algn="ctr">
                  <a:lnSpc>
                    <a:spcPts val="3562"/>
                  </a:lnSpc>
                </a:pPr>
                <a:endParaRPr/>
              </a:p>
            </p:txBody>
          </p:sp>
        </p:grpSp>
        <p:sp>
          <p:nvSpPr>
            <p:cNvPr id="16" name="TextBox 16"/>
            <p:cNvSpPr txBox="1"/>
            <p:nvPr/>
          </p:nvSpPr>
          <p:spPr>
            <a:xfrm>
              <a:off x="5934810" y="293186"/>
              <a:ext cx="515725" cy="1151043"/>
            </a:xfrm>
            <a:prstGeom prst="rect">
              <a:avLst/>
            </a:prstGeom>
          </p:spPr>
          <p:txBody>
            <a:bodyPr lIns="0" tIns="0" rIns="0" bIns="0" rtlCol="0" anchor="t">
              <a:spAutoFit/>
            </a:bodyPr>
            <a:lstStyle/>
            <a:p>
              <a:pPr algn="ctr">
                <a:lnSpc>
                  <a:spcPts val="7279"/>
                </a:lnSpc>
              </a:pPr>
              <a:r>
                <a:rPr lang="en-US" sz="5199" b="1">
                  <a:solidFill>
                    <a:srgbClr val="7ED957"/>
                  </a:solidFill>
                  <a:latin typeface="Canva Sans Bold"/>
                  <a:ea typeface="Canva Sans Bold"/>
                  <a:cs typeface="Canva Sans Bold"/>
                  <a:sym typeface="Canva Sans Bold"/>
                </a:rPr>
                <a:t>1</a:t>
              </a:r>
            </a:p>
          </p:txBody>
        </p:sp>
        <p:sp>
          <p:nvSpPr>
            <p:cNvPr id="17" name="TextBox 17"/>
            <p:cNvSpPr txBox="1"/>
            <p:nvPr/>
          </p:nvSpPr>
          <p:spPr>
            <a:xfrm>
              <a:off x="5919920" y="2597263"/>
              <a:ext cx="545504" cy="1151043"/>
            </a:xfrm>
            <a:prstGeom prst="rect">
              <a:avLst/>
            </a:prstGeom>
          </p:spPr>
          <p:txBody>
            <a:bodyPr lIns="0" tIns="0" rIns="0" bIns="0" rtlCol="0" anchor="t">
              <a:spAutoFit/>
            </a:bodyPr>
            <a:lstStyle/>
            <a:p>
              <a:pPr algn="ctr">
                <a:lnSpc>
                  <a:spcPts val="7279"/>
                </a:lnSpc>
              </a:pPr>
              <a:r>
                <a:rPr lang="en-US" sz="5199" b="1">
                  <a:solidFill>
                    <a:srgbClr val="7ED957"/>
                  </a:solidFill>
                  <a:latin typeface="Canva Sans Bold"/>
                  <a:ea typeface="Canva Sans Bold"/>
                  <a:cs typeface="Canva Sans Bold"/>
                  <a:sym typeface="Canva Sans Bold"/>
                </a:rPr>
                <a:t>2</a:t>
              </a:r>
            </a:p>
          </p:txBody>
        </p:sp>
        <p:sp>
          <p:nvSpPr>
            <p:cNvPr id="18" name="TextBox 18"/>
            <p:cNvSpPr txBox="1"/>
            <p:nvPr/>
          </p:nvSpPr>
          <p:spPr>
            <a:xfrm>
              <a:off x="5903487" y="4892210"/>
              <a:ext cx="578371" cy="1151043"/>
            </a:xfrm>
            <a:prstGeom prst="rect">
              <a:avLst/>
            </a:prstGeom>
          </p:spPr>
          <p:txBody>
            <a:bodyPr lIns="0" tIns="0" rIns="0" bIns="0" rtlCol="0" anchor="t">
              <a:spAutoFit/>
            </a:bodyPr>
            <a:lstStyle/>
            <a:p>
              <a:pPr algn="ctr">
                <a:lnSpc>
                  <a:spcPts val="7279"/>
                </a:lnSpc>
              </a:pPr>
              <a:r>
                <a:rPr lang="en-US" sz="5199" b="1">
                  <a:solidFill>
                    <a:srgbClr val="7ED957"/>
                  </a:solidFill>
                  <a:latin typeface="Canva Sans Bold"/>
                  <a:ea typeface="Canva Sans Bold"/>
                  <a:cs typeface="Canva Sans Bold"/>
                  <a:sym typeface="Canva Sans Bold"/>
                </a:rPr>
                <a:t>3</a:t>
              </a:r>
            </a:p>
          </p:txBody>
        </p:sp>
        <p:sp>
          <p:nvSpPr>
            <p:cNvPr id="19" name="TextBox 19"/>
            <p:cNvSpPr txBox="1"/>
            <p:nvPr/>
          </p:nvSpPr>
          <p:spPr>
            <a:xfrm>
              <a:off x="5888156" y="7187158"/>
              <a:ext cx="609032" cy="1151043"/>
            </a:xfrm>
            <a:prstGeom prst="rect">
              <a:avLst/>
            </a:prstGeom>
          </p:spPr>
          <p:txBody>
            <a:bodyPr lIns="0" tIns="0" rIns="0" bIns="0" rtlCol="0" anchor="t">
              <a:spAutoFit/>
            </a:bodyPr>
            <a:lstStyle/>
            <a:p>
              <a:pPr algn="ctr">
                <a:lnSpc>
                  <a:spcPts val="7279"/>
                </a:lnSpc>
              </a:pPr>
              <a:r>
                <a:rPr lang="en-US" sz="5199" b="1">
                  <a:solidFill>
                    <a:srgbClr val="7ED957"/>
                  </a:solidFill>
                  <a:latin typeface="Canva Sans Bold"/>
                  <a:ea typeface="Canva Sans Bold"/>
                  <a:cs typeface="Canva Sans Bold"/>
                  <a:sym typeface="Canva Sans Bold"/>
                </a:rPr>
                <a:t>4</a:t>
              </a:r>
            </a:p>
          </p:txBody>
        </p:sp>
        <p:grpSp>
          <p:nvGrpSpPr>
            <p:cNvPr id="20" name="Group 20"/>
            <p:cNvGrpSpPr/>
            <p:nvPr/>
          </p:nvGrpSpPr>
          <p:grpSpPr>
            <a:xfrm>
              <a:off x="277320" y="8731901"/>
              <a:ext cx="14315012" cy="1185105"/>
              <a:chOff x="0" y="0"/>
              <a:chExt cx="2827657" cy="234095"/>
            </a:xfrm>
          </p:grpSpPr>
          <p:sp>
            <p:nvSpPr>
              <p:cNvPr id="21" name="Freeform 21"/>
              <p:cNvSpPr/>
              <p:nvPr/>
            </p:nvSpPr>
            <p:spPr>
              <a:xfrm>
                <a:off x="0" y="0"/>
                <a:ext cx="2827657" cy="234095"/>
              </a:xfrm>
              <a:custGeom>
                <a:avLst/>
                <a:gdLst/>
                <a:ahLst/>
                <a:cxnLst/>
                <a:rect l="l" t="t" r="r" b="b"/>
                <a:pathLst>
                  <a:path w="2827657" h="234095">
                    <a:moveTo>
                      <a:pt x="0" y="0"/>
                    </a:moveTo>
                    <a:lnTo>
                      <a:pt x="2827657" y="0"/>
                    </a:lnTo>
                    <a:lnTo>
                      <a:pt x="2827657" y="234095"/>
                    </a:lnTo>
                    <a:lnTo>
                      <a:pt x="0" y="234095"/>
                    </a:lnTo>
                    <a:close/>
                  </a:path>
                </a:pathLst>
              </a:custGeom>
              <a:solidFill>
                <a:srgbClr val="FFFFFF"/>
              </a:solidFill>
            </p:spPr>
          </p:sp>
          <p:sp>
            <p:nvSpPr>
              <p:cNvPr id="22" name="TextBox 22"/>
              <p:cNvSpPr txBox="1"/>
              <p:nvPr/>
            </p:nvSpPr>
            <p:spPr>
              <a:xfrm>
                <a:off x="0" y="-95250"/>
                <a:ext cx="2827657" cy="329345"/>
              </a:xfrm>
              <a:prstGeom prst="rect">
                <a:avLst/>
              </a:prstGeom>
            </p:spPr>
            <p:txBody>
              <a:bodyPr lIns="50800" tIns="50800" rIns="50800" bIns="50800" rtlCol="0" anchor="ctr"/>
              <a:lstStyle/>
              <a:p>
                <a:pPr algn="ctr">
                  <a:lnSpc>
                    <a:spcPts val="3562"/>
                  </a:lnSpc>
                </a:pPr>
                <a:endParaRPr/>
              </a:p>
            </p:txBody>
          </p:sp>
        </p:grpSp>
      </p:grpSp>
      <p:sp>
        <p:nvSpPr>
          <p:cNvPr id="23" name="TextBox 23"/>
          <p:cNvSpPr txBox="1"/>
          <p:nvPr/>
        </p:nvSpPr>
        <p:spPr>
          <a:xfrm>
            <a:off x="6505875" y="2428518"/>
            <a:ext cx="2638125"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HIGH COST</a:t>
            </a:r>
          </a:p>
        </p:txBody>
      </p:sp>
      <p:sp>
        <p:nvSpPr>
          <p:cNvPr id="24" name="TextBox 24"/>
          <p:cNvSpPr txBox="1"/>
          <p:nvPr/>
        </p:nvSpPr>
        <p:spPr>
          <a:xfrm>
            <a:off x="7299798" y="4073167"/>
            <a:ext cx="3520602"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LIMITED SCALE</a:t>
            </a:r>
          </a:p>
        </p:txBody>
      </p:sp>
      <p:sp>
        <p:nvSpPr>
          <p:cNvPr id="25" name="TextBox 25"/>
          <p:cNvSpPr txBox="1"/>
          <p:nvPr/>
        </p:nvSpPr>
        <p:spPr>
          <a:xfrm>
            <a:off x="8148191" y="5717816"/>
            <a:ext cx="5339209"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INCOMPLETE REMOVAL</a:t>
            </a:r>
          </a:p>
        </p:txBody>
      </p:sp>
      <p:sp>
        <p:nvSpPr>
          <p:cNvPr id="26" name="TextBox 26"/>
          <p:cNvSpPr txBox="1"/>
          <p:nvPr/>
        </p:nvSpPr>
        <p:spPr>
          <a:xfrm>
            <a:off x="9144000" y="7362464"/>
            <a:ext cx="5562600"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ENVIROMENTAL IMPACT</a:t>
            </a:r>
          </a:p>
        </p:txBody>
      </p:sp>
      <p:sp>
        <p:nvSpPr>
          <p:cNvPr id="27" name="TextBox 27"/>
          <p:cNvSpPr txBox="1"/>
          <p:nvPr/>
        </p:nvSpPr>
        <p:spPr>
          <a:xfrm>
            <a:off x="304054" y="9016638"/>
            <a:ext cx="17679891" cy="1047750"/>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Existing PFAS removal techniques have challenges. Our solution provides complete removal. It's a cost-effective, scalable solution with lower environmental impact.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437398"/>
            <a:ext cx="1417588" cy="2087315"/>
            <a:chOff x="0" y="0"/>
            <a:chExt cx="1890117" cy="2783087"/>
          </a:xfrm>
        </p:grpSpPr>
        <p:sp>
          <p:nvSpPr>
            <p:cNvPr id="3" name="Freeform 3" descr="preencoded.png"/>
            <p:cNvSpPr/>
            <p:nvPr/>
          </p:nvSpPr>
          <p:spPr>
            <a:xfrm>
              <a:off x="0" y="0"/>
              <a:ext cx="1890141" cy="2783078"/>
            </a:xfrm>
            <a:custGeom>
              <a:avLst/>
              <a:gdLst/>
              <a:ahLst/>
              <a:cxnLst/>
              <a:rect l="l" t="t" r="r" b="b"/>
              <a:pathLst>
                <a:path w="1890141" h="2783078">
                  <a:moveTo>
                    <a:pt x="0" y="0"/>
                  </a:moveTo>
                  <a:lnTo>
                    <a:pt x="1890141" y="0"/>
                  </a:lnTo>
                  <a:lnTo>
                    <a:pt x="1890141" y="2783078"/>
                  </a:lnTo>
                  <a:lnTo>
                    <a:pt x="0" y="2783078"/>
                  </a:lnTo>
                  <a:lnTo>
                    <a:pt x="0" y="0"/>
                  </a:lnTo>
                  <a:close/>
                </a:path>
              </a:pathLst>
            </a:custGeom>
            <a:blipFill>
              <a:blip r:embed="rId2"/>
              <a:stretch>
                <a:fillRect l="-89" r="-88"/>
              </a:stretch>
            </a:blipFill>
          </p:spPr>
        </p:sp>
      </p:grpSp>
      <p:grpSp>
        <p:nvGrpSpPr>
          <p:cNvPr id="4" name="Group 4"/>
          <p:cNvGrpSpPr/>
          <p:nvPr/>
        </p:nvGrpSpPr>
        <p:grpSpPr>
          <a:xfrm>
            <a:off x="992238" y="4833139"/>
            <a:ext cx="1417588" cy="1701105"/>
            <a:chOff x="0" y="0"/>
            <a:chExt cx="1890117" cy="2268140"/>
          </a:xfrm>
        </p:grpSpPr>
        <p:sp>
          <p:nvSpPr>
            <p:cNvPr id="5" name="Freeform 5"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3"/>
              <a:stretch>
                <a:fillRect t="-55" r="1" b="-58"/>
              </a:stretch>
            </a:blipFill>
          </p:spPr>
        </p:sp>
      </p:grpSp>
      <p:grpSp>
        <p:nvGrpSpPr>
          <p:cNvPr id="6" name="Group 6"/>
          <p:cNvGrpSpPr/>
          <p:nvPr/>
        </p:nvGrpSpPr>
        <p:grpSpPr>
          <a:xfrm>
            <a:off x="992238" y="6842671"/>
            <a:ext cx="1417588" cy="1701105"/>
            <a:chOff x="0" y="0"/>
            <a:chExt cx="1890117" cy="2268140"/>
          </a:xfrm>
        </p:grpSpPr>
        <p:sp>
          <p:nvSpPr>
            <p:cNvPr id="7" name="Freeform 7" descr="preencoded.png"/>
            <p:cNvSpPr/>
            <p:nvPr/>
          </p:nvSpPr>
          <p:spPr>
            <a:xfrm>
              <a:off x="0" y="0"/>
              <a:ext cx="1890141" cy="2268093"/>
            </a:xfrm>
            <a:custGeom>
              <a:avLst/>
              <a:gdLst/>
              <a:ahLst/>
              <a:cxnLst/>
              <a:rect l="l" t="t" r="r" b="b"/>
              <a:pathLst>
                <a:path w="1890141" h="2268093">
                  <a:moveTo>
                    <a:pt x="0" y="0"/>
                  </a:moveTo>
                  <a:lnTo>
                    <a:pt x="1890141" y="0"/>
                  </a:lnTo>
                  <a:lnTo>
                    <a:pt x="1890141" y="2268093"/>
                  </a:lnTo>
                  <a:lnTo>
                    <a:pt x="0" y="2268093"/>
                  </a:lnTo>
                  <a:lnTo>
                    <a:pt x="0" y="0"/>
                  </a:lnTo>
                  <a:close/>
                </a:path>
              </a:pathLst>
            </a:custGeom>
            <a:blipFill>
              <a:blip r:embed="rId4"/>
              <a:stretch>
                <a:fillRect t="-55" r="1" b="-58"/>
              </a:stretch>
            </a:blipFill>
          </p:spPr>
        </p:sp>
      </p:grpSp>
      <p:sp>
        <p:nvSpPr>
          <p:cNvPr id="8" name="TextBox 8"/>
          <p:cNvSpPr txBox="1"/>
          <p:nvPr/>
        </p:nvSpPr>
        <p:spPr>
          <a:xfrm>
            <a:off x="1028700" y="933450"/>
            <a:ext cx="7663607"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MARKET OPPORTUNITY</a:t>
            </a:r>
          </a:p>
        </p:txBody>
      </p:sp>
      <p:grpSp>
        <p:nvGrpSpPr>
          <p:cNvPr id="9" name="Group 9"/>
          <p:cNvGrpSpPr/>
          <p:nvPr/>
        </p:nvGrpSpPr>
        <p:grpSpPr>
          <a:xfrm>
            <a:off x="11430000" y="-3076034"/>
            <a:ext cx="6858000" cy="16381893"/>
            <a:chOff x="0" y="0"/>
            <a:chExt cx="9144000" cy="21842523"/>
          </a:xfrm>
        </p:grpSpPr>
        <p:sp>
          <p:nvSpPr>
            <p:cNvPr id="10" name="Freeform 10" descr="preencoded.png"/>
            <p:cNvSpPr/>
            <p:nvPr/>
          </p:nvSpPr>
          <p:spPr>
            <a:xfrm>
              <a:off x="0" y="0"/>
              <a:ext cx="9144000" cy="21842578"/>
            </a:xfrm>
            <a:custGeom>
              <a:avLst/>
              <a:gdLst/>
              <a:ahLst/>
              <a:cxnLst/>
              <a:rect l="l" t="t" r="r" b="b"/>
              <a:pathLst>
                <a:path w="9144000" h="21842578">
                  <a:moveTo>
                    <a:pt x="0" y="0"/>
                  </a:moveTo>
                  <a:lnTo>
                    <a:pt x="9144000" y="0"/>
                  </a:lnTo>
                  <a:lnTo>
                    <a:pt x="9144000" y="21842578"/>
                  </a:lnTo>
                  <a:lnTo>
                    <a:pt x="0" y="21842578"/>
                  </a:lnTo>
                  <a:lnTo>
                    <a:pt x="0" y="0"/>
                  </a:lnTo>
                  <a:close/>
                </a:path>
              </a:pathLst>
            </a:custGeom>
            <a:blipFill>
              <a:blip r:embed="rId5"/>
              <a:stretch>
                <a:fillRect l="-29624" r="-29624"/>
              </a:stretch>
            </a:blipFill>
          </p:spPr>
        </p:sp>
      </p:grpSp>
      <p:sp>
        <p:nvSpPr>
          <p:cNvPr id="11" name="TextBox 11"/>
          <p:cNvSpPr txBox="1"/>
          <p:nvPr/>
        </p:nvSpPr>
        <p:spPr>
          <a:xfrm>
            <a:off x="2602855" y="2899837"/>
            <a:ext cx="2861370" cy="596900"/>
          </a:xfrm>
          <a:prstGeom prst="rect">
            <a:avLst/>
          </a:prstGeom>
        </p:spPr>
        <p:txBody>
          <a:bodyPr lIns="0" tIns="0" rIns="0" bIns="0" rtlCol="0" anchor="t">
            <a:spAutoFit/>
          </a:bodyPr>
          <a:lstStyle/>
          <a:p>
            <a:pPr algn="ctr">
              <a:lnSpc>
                <a:spcPts val="4900"/>
              </a:lnSpc>
            </a:pPr>
            <a:r>
              <a:rPr lang="en-US" sz="3500" b="1">
                <a:solidFill>
                  <a:srgbClr val="000000"/>
                </a:solidFill>
                <a:latin typeface="Canva Sans Bold"/>
                <a:ea typeface="Canva Sans Bold"/>
                <a:cs typeface="Canva Sans Bold"/>
                <a:sym typeface="Canva Sans Bold"/>
              </a:rPr>
              <a:t>Construction</a:t>
            </a:r>
          </a:p>
        </p:txBody>
      </p:sp>
      <p:sp>
        <p:nvSpPr>
          <p:cNvPr id="12" name="TextBox 12"/>
          <p:cNvSpPr txBox="1"/>
          <p:nvPr/>
        </p:nvSpPr>
        <p:spPr>
          <a:xfrm>
            <a:off x="2602855" y="3649137"/>
            <a:ext cx="8670578" cy="768480"/>
          </a:xfrm>
          <a:prstGeom prst="rect">
            <a:avLst/>
          </a:prstGeom>
        </p:spPr>
        <p:txBody>
          <a:bodyPr lIns="0" tIns="0" rIns="0" bIns="0" rtlCol="0" anchor="t">
            <a:spAutoFit/>
          </a:bodyPr>
          <a:lstStyle/>
          <a:p>
            <a:pPr>
              <a:lnSpc>
                <a:spcPts val="3079"/>
              </a:lnSpc>
            </a:pPr>
            <a:r>
              <a:rPr lang="en-US" sz="2199" dirty="0">
                <a:solidFill>
                  <a:srgbClr val="000000"/>
                </a:solidFill>
                <a:latin typeface="Canva Sans"/>
                <a:ea typeface="Canva Sans"/>
                <a:cs typeface="Canva Sans"/>
                <a:sym typeface="Canva Sans"/>
              </a:rPr>
              <a:t>Bricks are produced in bulk and used as a local building material.</a:t>
            </a:r>
          </a:p>
        </p:txBody>
      </p:sp>
      <p:sp>
        <p:nvSpPr>
          <p:cNvPr id="13" name="TextBox 13"/>
          <p:cNvSpPr txBox="1"/>
          <p:nvPr/>
        </p:nvSpPr>
        <p:spPr>
          <a:xfrm>
            <a:off x="2602855" y="4811713"/>
            <a:ext cx="2861370"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Remediation</a:t>
            </a:r>
          </a:p>
        </p:txBody>
      </p:sp>
      <p:sp>
        <p:nvSpPr>
          <p:cNvPr id="14" name="TextBox 14"/>
          <p:cNvSpPr txBox="1"/>
          <p:nvPr/>
        </p:nvSpPr>
        <p:spPr>
          <a:xfrm>
            <a:off x="2602855" y="5561012"/>
            <a:ext cx="4731990" cy="768480"/>
          </a:xfrm>
          <a:prstGeom prst="rect">
            <a:avLst/>
          </a:prstGeom>
        </p:spPr>
        <p:txBody>
          <a:bodyPr lIns="0" tIns="0" rIns="0" bIns="0" rtlCol="0" anchor="t">
            <a:spAutoFit/>
          </a:bodyPr>
          <a:lstStyle/>
          <a:p>
            <a:pPr>
              <a:lnSpc>
                <a:spcPts val="3079"/>
              </a:lnSpc>
            </a:pPr>
            <a:r>
              <a:rPr lang="en-US" sz="2199" dirty="0">
                <a:solidFill>
                  <a:srgbClr val="000000"/>
                </a:solidFill>
                <a:latin typeface="Canva Sans"/>
                <a:ea typeface="Canva Sans"/>
                <a:cs typeface="Canva Sans"/>
                <a:sym typeface="Canva Sans"/>
              </a:rPr>
              <a:t>Clay bricks offer cleaning methods.</a:t>
            </a:r>
          </a:p>
        </p:txBody>
      </p:sp>
      <p:sp>
        <p:nvSpPr>
          <p:cNvPr id="15" name="TextBox 15"/>
          <p:cNvSpPr txBox="1"/>
          <p:nvPr/>
        </p:nvSpPr>
        <p:spPr>
          <a:xfrm>
            <a:off x="2602855" y="7096324"/>
            <a:ext cx="3416945" cy="628377"/>
          </a:xfrm>
          <a:prstGeom prst="rect">
            <a:avLst/>
          </a:prstGeom>
        </p:spPr>
        <p:txBody>
          <a:bodyPr wrap="square" lIns="0" tIns="0" rIns="0" bIns="0" rtlCol="0" anchor="t">
            <a:spAutoFit/>
          </a:bodyPr>
          <a:lstStyle/>
          <a:p>
            <a:pPr algn="ctr">
              <a:lnSpc>
                <a:spcPts val="4900"/>
              </a:lnSpc>
            </a:pPr>
            <a:r>
              <a:rPr lang="en-US" sz="3500" b="1" dirty="0">
                <a:solidFill>
                  <a:srgbClr val="000000"/>
                </a:solidFill>
                <a:latin typeface="Canva Sans Bold"/>
                <a:ea typeface="Canva Sans Bold"/>
                <a:cs typeface="Canva Sans Bold"/>
                <a:sym typeface="Canva Sans Bold"/>
              </a:rPr>
              <a:t>Environmental</a:t>
            </a:r>
          </a:p>
        </p:txBody>
      </p:sp>
      <p:sp>
        <p:nvSpPr>
          <p:cNvPr id="16" name="TextBox 16"/>
          <p:cNvSpPr txBox="1"/>
          <p:nvPr/>
        </p:nvSpPr>
        <p:spPr>
          <a:xfrm>
            <a:off x="2602855" y="7845623"/>
            <a:ext cx="3541216" cy="768480"/>
          </a:xfrm>
          <a:prstGeom prst="rect">
            <a:avLst/>
          </a:prstGeom>
        </p:spPr>
        <p:txBody>
          <a:bodyPr lIns="0" tIns="0" rIns="0" bIns="0" rtlCol="0" anchor="t">
            <a:spAutoFit/>
          </a:bodyPr>
          <a:lstStyle/>
          <a:p>
            <a:pPr>
              <a:lnSpc>
                <a:spcPts val="3079"/>
              </a:lnSpc>
            </a:pPr>
            <a:r>
              <a:rPr lang="en-US" sz="2199" dirty="0">
                <a:solidFill>
                  <a:srgbClr val="000000"/>
                </a:solidFill>
                <a:latin typeface="Canva Sans"/>
                <a:ea typeface="Canva Sans"/>
                <a:cs typeface="Canva Sans"/>
                <a:sym typeface="Canva Sans"/>
              </a:rPr>
              <a:t>Solution to clean up PFAS.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90890" y="2290390"/>
            <a:ext cx="5706219" cy="5706219"/>
            <a:chOff x="0" y="0"/>
            <a:chExt cx="7608292" cy="7608292"/>
          </a:xfrm>
        </p:grpSpPr>
        <p:grpSp>
          <p:nvGrpSpPr>
            <p:cNvPr id="3" name="Group 3"/>
            <p:cNvGrpSpPr/>
            <p:nvPr/>
          </p:nvGrpSpPr>
          <p:grpSpPr>
            <a:xfrm>
              <a:off x="0" y="0"/>
              <a:ext cx="7608292" cy="7608292"/>
              <a:chOff x="0" y="0"/>
              <a:chExt cx="7608292" cy="7608292"/>
            </a:xfrm>
          </p:grpSpPr>
          <p:sp>
            <p:nvSpPr>
              <p:cNvPr id="4" name="Freeform 4"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2"/>
                <a:stretch>
                  <a:fillRect/>
                </a:stretch>
              </a:blipFill>
            </p:spPr>
          </p:sp>
        </p:grpSp>
        <p:grpSp>
          <p:nvGrpSpPr>
            <p:cNvPr id="5" name="Group 5"/>
            <p:cNvGrpSpPr/>
            <p:nvPr/>
          </p:nvGrpSpPr>
          <p:grpSpPr>
            <a:xfrm>
              <a:off x="0" y="0"/>
              <a:ext cx="7608292" cy="7608292"/>
              <a:chOff x="0" y="0"/>
              <a:chExt cx="7608292" cy="7608292"/>
            </a:xfrm>
          </p:grpSpPr>
          <p:sp>
            <p:nvSpPr>
              <p:cNvPr id="6" name="Freeform 6"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3"/>
                <a:stretch>
                  <a:fillRect/>
                </a:stretch>
              </a:blipFill>
            </p:spPr>
          </p:sp>
        </p:grpSp>
        <p:grpSp>
          <p:nvGrpSpPr>
            <p:cNvPr id="7" name="Group 7"/>
            <p:cNvGrpSpPr/>
            <p:nvPr/>
          </p:nvGrpSpPr>
          <p:grpSpPr>
            <a:xfrm>
              <a:off x="0" y="0"/>
              <a:ext cx="7608292" cy="7608292"/>
              <a:chOff x="0" y="0"/>
              <a:chExt cx="7608292" cy="7608292"/>
            </a:xfrm>
          </p:grpSpPr>
          <p:sp>
            <p:nvSpPr>
              <p:cNvPr id="8" name="Freeform 8"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4"/>
                <a:stretch>
                  <a:fillRect/>
                </a:stretch>
              </a:blipFill>
            </p:spPr>
          </p:sp>
        </p:grpSp>
        <p:grpSp>
          <p:nvGrpSpPr>
            <p:cNvPr id="9" name="Group 9"/>
            <p:cNvGrpSpPr/>
            <p:nvPr/>
          </p:nvGrpSpPr>
          <p:grpSpPr>
            <a:xfrm>
              <a:off x="5052417" y="5495727"/>
              <a:ext cx="565547" cy="840383"/>
              <a:chOff x="0" y="0"/>
              <a:chExt cx="565547" cy="840383"/>
            </a:xfrm>
          </p:grpSpPr>
          <p:sp>
            <p:nvSpPr>
              <p:cNvPr id="10" name="Freeform 10"/>
              <p:cNvSpPr/>
              <p:nvPr/>
            </p:nvSpPr>
            <p:spPr>
              <a:xfrm>
                <a:off x="0" y="0"/>
                <a:ext cx="565547" cy="840383"/>
              </a:xfrm>
              <a:custGeom>
                <a:avLst/>
                <a:gdLst/>
                <a:ahLst/>
                <a:cxnLst/>
                <a:rect l="l" t="t" r="r" b="b"/>
                <a:pathLst>
                  <a:path w="565547" h="840383">
                    <a:moveTo>
                      <a:pt x="0" y="0"/>
                    </a:moveTo>
                    <a:lnTo>
                      <a:pt x="565547" y="0"/>
                    </a:lnTo>
                    <a:lnTo>
                      <a:pt x="565547" y="840383"/>
                    </a:lnTo>
                    <a:lnTo>
                      <a:pt x="0" y="840383"/>
                    </a:lnTo>
                    <a:close/>
                  </a:path>
                </a:pathLst>
              </a:custGeom>
              <a:solidFill>
                <a:srgbClr val="000000">
                  <a:alpha val="0"/>
                </a:srgbClr>
              </a:solidFill>
            </p:spPr>
          </p:sp>
          <p:sp>
            <p:nvSpPr>
              <p:cNvPr id="11" name="TextBox 11"/>
              <p:cNvSpPr txBox="1"/>
              <p:nvPr/>
            </p:nvSpPr>
            <p:spPr>
              <a:xfrm>
                <a:off x="0" y="-133350"/>
                <a:ext cx="565547" cy="973733"/>
              </a:xfrm>
              <a:prstGeom prst="rect">
                <a:avLst/>
              </a:prstGeom>
            </p:spPr>
            <p:txBody>
              <a:bodyPr lIns="0" tIns="0" rIns="0" bIns="0" rtlCol="0" anchor="t"/>
              <a:lstStyle/>
              <a:p>
                <a:pPr algn="l">
                  <a:lnSpc>
                    <a:spcPts val="5312"/>
                  </a:lnSpc>
                </a:pPr>
                <a:r>
                  <a:rPr lang="en-US" sz="3311" spc="-21">
                    <a:solidFill>
                      <a:srgbClr val="E0D6DE"/>
                    </a:solidFill>
                    <a:latin typeface="Anton"/>
                    <a:ea typeface="Anton"/>
                    <a:cs typeface="Anton"/>
                    <a:sym typeface="Anton"/>
                  </a:rPr>
                  <a:t>3</a:t>
                </a:r>
              </a:p>
            </p:txBody>
          </p:sp>
        </p:grpSp>
        <p:grpSp>
          <p:nvGrpSpPr>
            <p:cNvPr id="12" name="Group 12"/>
            <p:cNvGrpSpPr/>
            <p:nvPr/>
          </p:nvGrpSpPr>
          <p:grpSpPr>
            <a:xfrm>
              <a:off x="0" y="0"/>
              <a:ext cx="7608292" cy="7608292"/>
              <a:chOff x="0" y="0"/>
              <a:chExt cx="7608292" cy="7608292"/>
            </a:xfrm>
          </p:grpSpPr>
          <p:sp>
            <p:nvSpPr>
              <p:cNvPr id="13" name="Freeform 13" descr="preencoded.png"/>
              <p:cNvSpPr/>
              <p:nvPr/>
            </p:nvSpPr>
            <p:spPr>
              <a:xfrm>
                <a:off x="0" y="0"/>
                <a:ext cx="7608316" cy="7608316"/>
              </a:xfrm>
              <a:custGeom>
                <a:avLst/>
                <a:gdLst/>
                <a:ahLst/>
                <a:cxnLst/>
                <a:rect l="l" t="t" r="r" b="b"/>
                <a:pathLst>
                  <a:path w="7608316" h="7608316">
                    <a:moveTo>
                      <a:pt x="0" y="0"/>
                    </a:moveTo>
                    <a:lnTo>
                      <a:pt x="7608316" y="0"/>
                    </a:lnTo>
                    <a:lnTo>
                      <a:pt x="7608316" y="7608316"/>
                    </a:lnTo>
                    <a:lnTo>
                      <a:pt x="0" y="7608316"/>
                    </a:lnTo>
                    <a:lnTo>
                      <a:pt x="0" y="0"/>
                    </a:lnTo>
                    <a:close/>
                  </a:path>
                </a:pathLst>
              </a:custGeom>
              <a:blipFill>
                <a:blip r:embed="rId5"/>
                <a:stretch>
                  <a:fillRect/>
                </a:stretch>
              </a:blipFill>
            </p:spPr>
          </p:sp>
        </p:grpSp>
        <p:grpSp>
          <p:nvGrpSpPr>
            <p:cNvPr id="14" name="Group 14"/>
            <p:cNvGrpSpPr/>
            <p:nvPr/>
          </p:nvGrpSpPr>
          <p:grpSpPr>
            <a:xfrm>
              <a:off x="4381884" y="5226479"/>
              <a:ext cx="1445878" cy="1547230"/>
              <a:chOff x="0" y="0"/>
              <a:chExt cx="285606" cy="305626"/>
            </a:xfrm>
          </p:grpSpPr>
          <p:sp>
            <p:nvSpPr>
              <p:cNvPr id="15" name="Freeform 15"/>
              <p:cNvSpPr/>
              <p:nvPr/>
            </p:nvSpPr>
            <p:spPr>
              <a:xfrm>
                <a:off x="0" y="0"/>
                <a:ext cx="285606" cy="305626"/>
              </a:xfrm>
              <a:custGeom>
                <a:avLst/>
                <a:gdLst/>
                <a:ahLst/>
                <a:cxnLst/>
                <a:rect l="l" t="t" r="r" b="b"/>
                <a:pathLst>
                  <a:path w="285606" h="305626">
                    <a:moveTo>
                      <a:pt x="142803" y="0"/>
                    </a:moveTo>
                    <a:lnTo>
                      <a:pt x="142803" y="0"/>
                    </a:lnTo>
                    <a:cubicBezTo>
                      <a:pt x="180676" y="0"/>
                      <a:pt x="216999" y="15045"/>
                      <a:pt x="243780" y="41826"/>
                    </a:cubicBezTo>
                    <a:cubicBezTo>
                      <a:pt x="270560" y="68607"/>
                      <a:pt x="285606" y="104929"/>
                      <a:pt x="285606" y="142803"/>
                    </a:cubicBezTo>
                    <a:lnTo>
                      <a:pt x="285606" y="162823"/>
                    </a:lnTo>
                    <a:cubicBezTo>
                      <a:pt x="285606" y="200696"/>
                      <a:pt x="270560" y="237019"/>
                      <a:pt x="243780" y="263800"/>
                    </a:cubicBezTo>
                    <a:cubicBezTo>
                      <a:pt x="216999" y="290580"/>
                      <a:pt x="180676" y="305626"/>
                      <a:pt x="142803" y="305626"/>
                    </a:cubicBezTo>
                    <a:lnTo>
                      <a:pt x="142803" y="305626"/>
                    </a:lnTo>
                    <a:cubicBezTo>
                      <a:pt x="104929" y="305626"/>
                      <a:pt x="68607" y="290580"/>
                      <a:pt x="41826" y="263800"/>
                    </a:cubicBezTo>
                    <a:cubicBezTo>
                      <a:pt x="15045" y="237019"/>
                      <a:pt x="0" y="200696"/>
                      <a:pt x="0" y="162823"/>
                    </a:cubicBezTo>
                    <a:lnTo>
                      <a:pt x="0" y="142803"/>
                    </a:lnTo>
                    <a:cubicBezTo>
                      <a:pt x="0" y="104929"/>
                      <a:pt x="15045" y="68607"/>
                      <a:pt x="41826" y="41826"/>
                    </a:cubicBezTo>
                    <a:cubicBezTo>
                      <a:pt x="68607" y="15045"/>
                      <a:pt x="104929" y="0"/>
                      <a:pt x="142803" y="0"/>
                    </a:cubicBezTo>
                    <a:close/>
                  </a:path>
                </a:pathLst>
              </a:custGeom>
              <a:solidFill>
                <a:srgbClr val="3E3E3E"/>
              </a:solidFill>
            </p:spPr>
          </p:sp>
          <p:sp>
            <p:nvSpPr>
              <p:cNvPr id="16" name="TextBox 16"/>
              <p:cNvSpPr txBox="1"/>
              <p:nvPr/>
            </p:nvSpPr>
            <p:spPr>
              <a:xfrm>
                <a:off x="0" y="-95250"/>
                <a:ext cx="285606" cy="400876"/>
              </a:xfrm>
              <a:prstGeom prst="rect">
                <a:avLst/>
              </a:prstGeom>
            </p:spPr>
            <p:txBody>
              <a:bodyPr lIns="50800" tIns="50800" rIns="50800" bIns="50800" rtlCol="0" anchor="ctr"/>
              <a:lstStyle/>
              <a:p>
                <a:pPr algn="ctr">
                  <a:lnSpc>
                    <a:spcPts val="3562"/>
                  </a:lnSpc>
                </a:pPr>
                <a:endParaRPr/>
              </a:p>
            </p:txBody>
          </p:sp>
        </p:grpSp>
        <p:sp>
          <p:nvSpPr>
            <p:cNvPr id="17" name="TextBox 17"/>
            <p:cNvSpPr txBox="1"/>
            <p:nvPr/>
          </p:nvSpPr>
          <p:spPr>
            <a:xfrm>
              <a:off x="1780984" y="743172"/>
              <a:ext cx="803077" cy="2000247"/>
            </a:xfrm>
            <a:prstGeom prst="rect">
              <a:avLst/>
            </a:prstGeom>
          </p:spPr>
          <p:txBody>
            <a:bodyPr lIns="0" tIns="0" rIns="0" bIns="0" rtlCol="0" anchor="t">
              <a:spAutoFit/>
            </a:bodyPr>
            <a:lstStyle/>
            <a:p>
              <a:pPr algn="ctr">
                <a:lnSpc>
                  <a:spcPts val="12600"/>
                </a:lnSpc>
              </a:pPr>
              <a:r>
                <a:rPr lang="en-US" sz="9000" b="1">
                  <a:solidFill>
                    <a:srgbClr val="7ED957"/>
                  </a:solidFill>
                  <a:latin typeface="Canva Sans Bold"/>
                  <a:ea typeface="Canva Sans Bold"/>
                  <a:cs typeface="Canva Sans Bold"/>
                  <a:sym typeface="Canva Sans Bold"/>
                </a:rPr>
                <a:t>1</a:t>
              </a:r>
            </a:p>
          </p:txBody>
        </p:sp>
        <p:sp>
          <p:nvSpPr>
            <p:cNvPr id="18" name="TextBox 18"/>
            <p:cNvSpPr txBox="1"/>
            <p:nvPr/>
          </p:nvSpPr>
          <p:spPr>
            <a:xfrm>
              <a:off x="5381915" y="4730159"/>
              <a:ext cx="900509" cy="2000247"/>
            </a:xfrm>
            <a:prstGeom prst="rect">
              <a:avLst/>
            </a:prstGeom>
          </p:spPr>
          <p:txBody>
            <a:bodyPr lIns="0" tIns="0" rIns="0" bIns="0" rtlCol="0" anchor="t">
              <a:spAutoFit/>
            </a:bodyPr>
            <a:lstStyle/>
            <a:p>
              <a:pPr algn="ctr">
                <a:lnSpc>
                  <a:spcPts val="12600"/>
                </a:lnSpc>
              </a:pPr>
              <a:r>
                <a:rPr lang="en-US" sz="9000" b="1">
                  <a:solidFill>
                    <a:srgbClr val="7ED957"/>
                  </a:solidFill>
                  <a:latin typeface="Canva Sans Bold"/>
                  <a:ea typeface="Canva Sans Bold"/>
                  <a:cs typeface="Canva Sans Bold"/>
                  <a:sym typeface="Canva Sans Bold"/>
                </a:rPr>
                <a:t>3</a:t>
              </a:r>
            </a:p>
          </p:txBody>
        </p:sp>
        <p:sp>
          <p:nvSpPr>
            <p:cNvPr id="19" name="TextBox 19"/>
            <p:cNvSpPr txBox="1"/>
            <p:nvPr/>
          </p:nvSpPr>
          <p:spPr>
            <a:xfrm>
              <a:off x="5407612" y="946372"/>
              <a:ext cx="849114" cy="2000247"/>
            </a:xfrm>
            <a:prstGeom prst="rect">
              <a:avLst/>
            </a:prstGeom>
          </p:spPr>
          <p:txBody>
            <a:bodyPr lIns="0" tIns="0" rIns="0" bIns="0" rtlCol="0" anchor="t">
              <a:spAutoFit/>
            </a:bodyPr>
            <a:lstStyle/>
            <a:p>
              <a:pPr algn="ctr">
                <a:lnSpc>
                  <a:spcPts val="12600"/>
                </a:lnSpc>
              </a:pPr>
              <a:r>
                <a:rPr lang="en-US" sz="9000" b="1">
                  <a:solidFill>
                    <a:srgbClr val="7ED957"/>
                  </a:solidFill>
                  <a:latin typeface="Canva Sans Bold"/>
                  <a:ea typeface="Canva Sans Bold"/>
                  <a:cs typeface="Canva Sans Bold"/>
                  <a:sym typeface="Canva Sans Bold"/>
                </a:rPr>
                <a:t>2</a:t>
              </a:r>
            </a:p>
          </p:txBody>
        </p:sp>
        <p:sp>
          <p:nvSpPr>
            <p:cNvPr id="20" name="TextBox 20"/>
            <p:cNvSpPr txBox="1"/>
            <p:nvPr/>
          </p:nvSpPr>
          <p:spPr>
            <a:xfrm>
              <a:off x="1501287" y="4460883"/>
              <a:ext cx="948134" cy="2000247"/>
            </a:xfrm>
            <a:prstGeom prst="rect">
              <a:avLst/>
            </a:prstGeom>
          </p:spPr>
          <p:txBody>
            <a:bodyPr lIns="0" tIns="0" rIns="0" bIns="0" rtlCol="0" anchor="t">
              <a:spAutoFit/>
            </a:bodyPr>
            <a:lstStyle/>
            <a:p>
              <a:pPr algn="ctr">
                <a:lnSpc>
                  <a:spcPts val="12600"/>
                </a:lnSpc>
              </a:pPr>
              <a:r>
                <a:rPr lang="en-US" sz="9000" b="1">
                  <a:solidFill>
                    <a:srgbClr val="7ED957"/>
                  </a:solidFill>
                  <a:latin typeface="Canva Sans Bold"/>
                  <a:ea typeface="Canva Sans Bold"/>
                  <a:cs typeface="Canva Sans Bold"/>
                  <a:sym typeface="Canva Sans Bold"/>
                </a:rPr>
                <a:t>4</a:t>
              </a:r>
            </a:p>
          </p:txBody>
        </p:sp>
      </p:grpSp>
      <p:sp>
        <p:nvSpPr>
          <p:cNvPr id="21" name="TextBox 21"/>
          <p:cNvSpPr txBox="1"/>
          <p:nvPr/>
        </p:nvSpPr>
        <p:spPr>
          <a:xfrm>
            <a:off x="1028700" y="933450"/>
            <a:ext cx="4524673"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VALUE CHAIN</a:t>
            </a:r>
          </a:p>
        </p:txBody>
      </p:sp>
      <p:sp>
        <p:nvSpPr>
          <p:cNvPr id="22" name="TextBox 22"/>
          <p:cNvSpPr txBox="1"/>
          <p:nvPr/>
        </p:nvSpPr>
        <p:spPr>
          <a:xfrm>
            <a:off x="3682454" y="3071607"/>
            <a:ext cx="2608436" cy="551433"/>
          </a:xfrm>
          <a:prstGeom prst="rect">
            <a:avLst/>
          </a:prstGeom>
        </p:spPr>
        <p:txBody>
          <a:bodyPr wrap="square" lIns="0" tIns="0" rIns="0" bIns="0" rtlCol="0" anchor="t">
            <a:spAutoFit/>
          </a:bodyPr>
          <a:lstStyle/>
          <a:p>
            <a:pPr algn="ctr">
              <a:lnSpc>
                <a:spcPts val="4340"/>
              </a:lnSpc>
            </a:pPr>
            <a:r>
              <a:rPr lang="en-US" sz="3100" dirty="0">
                <a:solidFill>
                  <a:srgbClr val="000000"/>
                </a:solidFill>
                <a:latin typeface="Canva Sans"/>
                <a:ea typeface="Canva Sans"/>
                <a:cs typeface="Canva Sans"/>
                <a:sym typeface="Canva Sans"/>
              </a:rPr>
              <a:t>EXTRACTION</a:t>
            </a:r>
          </a:p>
        </p:txBody>
      </p:sp>
      <p:sp>
        <p:nvSpPr>
          <p:cNvPr id="23" name="TextBox 23"/>
          <p:cNvSpPr txBox="1"/>
          <p:nvPr/>
        </p:nvSpPr>
        <p:spPr>
          <a:xfrm>
            <a:off x="12130460" y="3147806"/>
            <a:ext cx="4540300" cy="514349"/>
          </a:xfrm>
          <a:prstGeom prst="rect">
            <a:avLst/>
          </a:prstGeom>
        </p:spPr>
        <p:txBody>
          <a:bodyPr lIns="0" tIns="0" rIns="0" bIns="0" rtlCol="0" anchor="t">
            <a:spAutoFit/>
          </a:bodyPr>
          <a:lstStyle/>
          <a:p>
            <a:pPr algn="ctr">
              <a:lnSpc>
                <a:spcPts val="4200"/>
              </a:lnSpc>
            </a:pPr>
            <a:r>
              <a:rPr lang="en-US" sz="3000" dirty="0">
                <a:solidFill>
                  <a:srgbClr val="000000"/>
                </a:solidFill>
                <a:latin typeface="Canva Sans"/>
                <a:ea typeface="Canva Sans"/>
                <a:cs typeface="Canva Sans"/>
                <a:sym typeface="Canva Sans"/>
              </a:rPr>
              <a:t>THERMAL REMEDIATION</a:t>
            </a:r>
          </a:p>
        </p:txBody>
      </p:sp>
      <p:sp>
        <p:nvSpPr>
          <p:cNvPr id="24" name="TextBox 24"/>
          <p:cNvSpPr txBox="1"/>
          <p:nvPr/>
        </p:nvSpPr>
        <p:spPr>
          <a:xfrm>
            <a:off x="12130460" y="6287243"/>
            <a:ext cx="3566740" cy="538609"/>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Canva Sans"/>
                <a:ea typeface="Canva Sans"/>
                <a:cs typeface="Canva Sans"/>
                <a:sym typeface="Canva Sans"/>
              </a:rPr>
              <a:t>MANUFACTURING</a:t>
            </a:r>
          </a:p>
        </p:txBody>
      </p:sp>
      <p:sp>
        <p:nvSpPr>
          <p:cNvPr id="25" name="TextBox 25"/>
          <p:cNvSpPr txBox="1"/>
          <p:nvPr/>
        </p:nvSpPr>
        <p:spPr>
          <a:xfrm>
            <a:off x="3348038" y="6287243"/>
            <a:ext cx="3074398" cy="538609"/>
          </a:xfrm>
          <a:prstGeom prst="rect">
            <a:avLst/>
          </a:prstGeom>
        </p:spPr>
        <p:txBody>
          <a:bodyPr wrap="square" lIns="0" tIns="0" rIns="0" bIns="0" rtlCol="0" anchor="t">
            <a:spAutoFit/>
          </a:bodyPr>
          <a:lstStyle/>
          <a:p>
            <a:pPr algn="ctr">
              <a:lnSpc>
                <a:spcPts val="4200"/>
              </a:lnSpc>
            </a:pPr>
            <a:r>
              <a:rPr lang="en-US" sz="3000" dirty="0">
                <a:solidFill>
                  <a:srgbClr val="000000"/>
                </a:solidFill>
                <a:latin typeface="Canva Sans"/>
                <a:ea typeface="Canva Sans"/>
                <a:cs typeface="Canva Sans"/>
                <a:sym typeface="Canva Sans"/>
              </a:rPr>
              <a:t>DIISTRIBUTION</a:t>
            </a:r>
          </a:p>
        </p:txBody>
      </p:sp>
      <p:sp>
        <p:nvSpPr>
          <p:cNvPr id="26" name="TextBox 26"/>
          <p:cNvSpPr txBox="1"/>
          <p:nvPr/>
        </p:nvSpPr>
        <p:spPr>
          <a:xfrm>
            <a:off x="215372" y="8634730"/>
            <a:ext cx="17857256" cy="11804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The value chain encompasses extraction of polluted clay soil. Followed by thermal remediation, manufacturing and distribution of clean bricks.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65938" y="277190"/>
            <a:ext cx="2985359" cy="3086710"/>
            <a:chOff x="0" y="0"/>
            <a:chExt cx="786112" cy="812800"/>
          </a:xfrm>
        </p:grpSpPr>
        <p:sp>
          <p:nvSpPr>
            <p:cNvPr id="3" name="Freeform 3"/>
            <p:cNvSpPr/>
            <p:nvPr/>
          </p:nvSpPr>
          <p:spPr>
            <a:xfrm>
              <a:off x="35892" y="49483"/>
              <a:ext cx="714329" cy="713834"/>
            </a:xfrm>
            <a:custGeom>
              <a:avLst/>
              <a:gdLst/>
              <a:ahLst/>
              <a:cxnLst/>
              <a:rect l="l" t="t" r="r" b="b"/>
              <a:pathLst>
                <a:path w="714329" h="713834">
                  <a:moveTo>
                    <a:pt x="438293" y="34401"/>
                  </a:moveTo>
                  <a:lnTo>
                    <a:pt x="669090" y="273033"/>
                  </a:lnTo>
                  <a:cubicBezTo>
                    <a:pt x="714328" y="319807"/>
                    <a:pt x="714328" y="394027"/>
                    <a:pt x="669090" y="440801"/>
                  </a:cubicBezTo>
                  <a:lnTo>
                    <a:pt x="438293" y="679433"/>
                  </a:lnTo>
                  <a:cubicBezTo>
                    <a:pt x="417029" y="701420"/>
                    <a:pt x="387751" y="713834"/>
                    <a:pt x="357164" y="713834"/>
                  </a:cubicBezTo>
                  <a:cubicBezTo>
                    <a:pt x="326577" y="713834"/>
                    <a:pt x="297299" y="701420"/>
                    <a:pt x="276034" y="679433"/>
                  </a:cubicBezTo>
                  <a:lnTo>
                    <a:pt x="45238" y="440801"/>
                  </a:lnTo>
                  <a:cubicBezTo>
                    <a:pt x="0" y="394027"/>
                    <a:pt x="0" y="319807"/>
                    <a:pt x="45238" y="273033"/>
                  </a:cubicBezTo>
                  <a:lnTo>
                    <a:pt x="276034" y="34401"/>
                  </a:lnTo>
                  <a:cubicBezTo>
                    <a:pt x="297299" y="12414"/>
                    <a:pt x="326577" y="0"/>
                    <a:pt x="357164" y="0"/>
                  </a:cubicBezTo>
                  <a:cubicBezTo>
                    <a:pt x="387751" y="0"/>
                    <a:pt x="417029" y="12414"/>
                    <a:pt x="438293" y="34401"/>
                  </a:cubicBezTo>
                  <a:close/>
                </a:path>
              </a:pathLst>
            </a:custGeom>
            <a:blipFill>
              <a:blip r:embed="rId2"/>
              <a:stretch>
                <a:fillRect l="-10682" t="-6931" r="-6823" b="-6931"/>
              </a:stretch>
            </a:blipFill>
          </p:spPr>
        </p:sp>
      </p:grpSp>
      <p:sp>
        <p:nvSpPr>
          <p:cNvPr id="4" name="TextBox 4"/>
          <p:cNvSpPr txBox="1"/>
          <p:nvPr/>
        </p:nvSpPr>
        <p:spPr>
          <a:xfrm>
            <a:off x="1028700" y="933450"/>
            <a:ext cx="12458700" cy="936154"/>
          </a:xfrm>
          <a:prstGeom prst="rect">
            <a:avLst/>
          </a:prstGeom>
        </p:spPr>
        <p:txBody>
          <a:bodyPr wrap="square" lIns="0" tIns="0" rIns="0" bIns="0" rtlCol="0" anchor="t">
            <a:spAutoFit/>
          </a:bodyPr>
          <a:lstStyle/>
          <a:p>
            <a:pPr algn="ctr">
              <a:lnSpc>
                <a:spcPts val="7279"/>
              </a:lnSpc>
            </a:pPr>
            <a:r>
              <a:rPr lang="en-US" sz="5199" b="1" dirty="0">
                <a:solidFill>
                  <a:srgbClr val="000000"/>
                </a:solidFill>
                <a:latin typeface="Canva Sans Bold"/>
                <a:ea typeface="Canva Sans Bold"/>
                <a:cs typeface="Canva Sans Bold"/>
                <a:sym typeface="Canva Sans Bold"/>
              </a:rPr>
              <a:t>Business Model: How We Make Money</a:t>
            </a:r>
          </a:p>
        </p:txBody>
      </p:sp>
      <p:sp>
        <p:nvSpPr>
          <p:cNvPr id="5" name="TextBox 5"/>
          <p:cNvSpPr txBox="1"/>
          <p:nvPr/>
        </p:nvSpPr>
        <p:spPr>
          <a:xfrm>
            <a:off x="1028700" y="2001177"/>
            <a:ext cx="13737238" cy="860425"/>
          </a:xfrm>
          <a:prstGeom prst="rect">
            <a:avLst/>
          </a:prstGeom>
        </p:spPr>
        <p:txBody>
          <a:bodyPr lIns="0" tIns="0" rIns="0" bIns="0" rtlCol="0" anchor="t">
            <a:spAutoFit/>
          </a:bodyPr>
          <a:lstStyle/>
          <a:p>
            <a:pPr algn="l">
              <a:lnSpc>
                <a:spcPts val="3499"/>
              </a:lnSpc>
            </a:pPr>
            <a:r>
              <a:rPr lang="en-US" sz="2499">
                <a:solidFill>
                  <a:srgbClr val="000000"/>
                </a:solidFill>
                <a:latin typeface="Canva Sans"/>
                <a:ea typeface="Canva Sans"/>
                <a:cs typeface="Canva Sans"/>
                <a:sym typeface="Canva Sans"/>
              </a:rPr>
              <a:t>Our revenue model utilizes various streams to sustainably transform PFAS-contaminated clay into clean bricks.</a:t>
            </a:r>
          </a:p>
        </p:txBody>
      </p:sp>
      <p:sp>
        <p:nvSpPr>
          <p:cNvPr id="6" name="TextBox 6"/>
          <p:cNvSpPr txBox="1"/>
          <p:nvPr/>
        </p:nvSpPr>
        <p:spPr>
          <a:xfrm>
            <a:off x="1028700" y="3335947"/>
            <a:ext cx="6420296"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1. Direct Sales (Wholesale &amp; Retail)</a:t>
            </a:r>
          </a:p>
        </p:txBody>
      </p:sp>
      <p:sp>
        <p:nvSpPr>
          <p:cNvPr id="7" name="TextBox 7"/>
          <p:cNvSpPr txBox="1"/>
          <p:nvPr/>
        </p:nvSpPr>
        <p:spPr>
          <a:xfrm>
            <a:off x="9607524" y="3335947"/>
            <a:ext cx="5556275" cy="538609"/>
          </a:xfrm>
          <a:prstGeom prst="rect">
            <a:avLst/>
          </a:prstGeom>
        </p:spPr>
        <p:txBody>
          <a:bodyPr wrap="square" lIns="0" tIns="0" rIns="0" bIns="0" rtlCol="0" anchor="t">
            <a:spAutoFit/>
          </a:bodyPr>
          <a:lstStyle/>
          <a:p>
            <a:pPr algn="ctr">
              <a:lnSpc>
                <a:spcPts val="4200"/>
              </a:lnSpc>
            </a:pPr>
            <a:r>
              <a:rPr lang="en-US" sz="3000" b="1" dirty="0">
                <a:solidFill>
                  <a:srgbClr val="000000"/>
                </a:solidFill>
                <a:latin typeface="Canva Sans Bold"/>
                <a:ea typeface="Canva Sans Bold"/>
                <a:cs typeface="Canva Sans Bold"/>
                <a:sym typeface="Canva Sans Bold"/>
              </a:rPr>
              <a:t>2. B2B (Business-to-Business)</a:t>
            </a:r>
          </a:p>
        </p:txBody>
      </p:sp>
      <p:sp>
        <p:nvSpPr>
          <p:cNvPr id="8" name="TextBox 8"/>
          <p:cNvSpPr txBox="1"/>
          <p:nvPr/>
        </p:nvSpPr>
        <p:spPr>
          <a:xfrm>
            <a:off x="1028700" y="6123485"/>
            <a:ext cx="4582864"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3. Strategic Partnerships</a:t>
            </a:r>
          </a:p>
        </p:txBody>
      </p:sp>
      <p:sp>
        <p:nvSpPr>
          <p:cNvPr id="9" name="TextBox 9"/>
          <p:cNvSpPr txBox="1"/>
          <p:nvPr/>
        </p:nvSpPr>
        <p:spPr>
          <a:xfrm>
            <a:off x="9607525" y="6123485"/>
            <a:ext cx="4436418" cy="514350"/>
          </a:xfrm>
          <a:prstGeom prst="rect">
            <a:avLst/>
          </a:prstGeom>
        </p:spPr>
        <p:txBody>
          <a:bodyPr lIns="0" tIns="0" rIns="0" bIns="0" rtlCol="0" anchor="t">
            <a:spAutoFit/>
          </a:bodyPr>
          <a:lstStyle/>
          <a:p>
            <a:pPr algn="ctr">
              <a:lnSpc>
                <a:spcPts val="4200"/>
              </a:lnSpc>
            </a:pPr>
            <a:r>
              <a:rPr lang="en-US" sz="3000" b="1">
                <a:solidFill>
                  <a:srgbClr val="000000"/>
                </a:solidFill>
                <a:latin typeface="Canva Sans Bold"/>
                <a:ea typeface="Canva Sans Bold"/>
                <a:cs typeface="Canva Sans Bold"/>
                <a:sym typeface="Canva Sans Bold"/>
              </a:rPr>
              <a:t>4. Licensing &amp; Patenting</a:t>
            </a:r>
          </a:p>
        </p:txBody>
      </p:sp>
      <p:sp>
        <p:nvSpPr>
          <p:cNvPr id="10" name="TextBox 10"/>
          <p:cNvSpPr txBox="1"/>
          <p:nvPr/>
        </p:nvSpPr>
        <p:spPr>
          <a:xfrm>
            <a:off x="1042996" y="4040797"/>
            <a:ext cx="7796950"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Selling PFAS-free bricks and ceramics to construction companies, developers, and consumers.</a:t>
            </a:r>
          </a:p>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Providing bulk sales for government housing, real estate, and infrastructure projects.</a:t>
            </a:r>
          </a:p>
        </p:txBody>
      </p:sp>
      <p:sp>
        <p:nvSpPr>
          <p:cNvPr id="11" name="TextBox 11"/>
          <p:cNvSpPr txBox="1"/>
          <p:nvPr/>
        </p:nvSpPr>
        <p:spPr>
          <a:xfrm>
            <a:off x="1028700" y="6828335"/>
            <a:ext cx="7796950" cy="23253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Collaborating with governments, NGOs, and environmental agencies to replace contaminated clay with safe alternatives.</a:t>
            </a:r>
          </a:p>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Working with waste management and industrial companies to clean PFAS-laden soil and repurpose it for construction.</a:t>
            </a:r>
          </a:p>
        </p:txBody>
      </p:sp>
      <p:sp>
        <p:nvSpPr>
          <p:cNvPr id="12" name="TextBox 12"/>
          <p:cNvSpPr txBox="1"/>
          <p:nvPr/>
        </p:nvSpPr>
        <p:spPr>
          <a:xfrm>
            <a:off x="9607525" y="6828335"/>
            <a:ext cx="7796950" cy="19348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Licensing the thermal remediation process to brick manufacturers and construction firms.</a:t>
            </a:r>
          </a:p>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Securing patents to protect and monetize our proprietary technology, enabling licensing deals globally.</a:t>
            </a:r>
          </a:p>
        </p:txBody>
      </p:sp>
      <p:sp>
        <p:nvSpPr>
          <p:cNvPr id="13" name="TextBox 13"/>
          <p:cNvSpPr txBox="1"/>
          <p:nvPr/>
        </p:nvSpPr>
        <p:spPr>
          <a:xfrm>
            <a:off x="9607525" y="4040797"/>
            <a:ext cx="7796950" cy="15443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Supplying clean bricks and construction materials to large-scale builders, contractors, and distributors.</a:t>
            </a:r>
          </a:p>
          <a:p>
            <a:pPr marL="474979" lvl="1" indent="-237490" algn="l">
              <a:lnSpc>
                <a:spcPts val="3079"/>
              </a:lnSpc>
              <a:buFont typeface="Arial"/>
              <a:buChar char="•"/>
            </a:pPr>
            <a:r>
              <a:rPr lang="en-US" sz="2199">
                <a:solidFill>
                  <a:srgbClr val="000000"/>
                </a:solidFill>
                <a:latin typeface="Canva Sans"/>
                <a:ea typeface="Canva Sans"/>
                <a:cs typeface="Canva Sans"/>
                <a:sym typeface="Canva Sans"/>
              </a:rPr>
              <a:t>Partnering with eco-friendly brands and sustainable construction companies to expand market reach.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768</Words>
  <Application>Microsoft Office PowerPoint</Application>
  <PresentationFormat>Custom</PresentationFormat>
  <Paragraphs>102</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Anton</vt:lpstr>
      <vt:lpstr>Canva Sans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Packing-up-PFAS (2) (1).pptx</dc:title>
  <dc:creator>USER</dc:creator>
  <cp:lastModifiedBy>ian maina</cp:lastModifiedBy>
  <cp:revision>4</cp:revision>
  <dcterms:created xsi:type="dcterms:W3CDTF">2006-08-16T00:00:00Z</dcterms:created>
  <dcterms:modified xsi:type="dcterms:W3CDTF">2025-04-17T07:21:19Z</dcterms:modified>
  <dc:identifier>DAGhyt72qOw</dc:identifier>
</cp:coreProperties>
</file>